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334" r:id="rId2"/>
    <p:sldId id="258" r:id="rId3"/>
    <p:sldId id="300" r:id="rId4"/>
    <p:sldId id="299" r:id="rId5"/>
    <p:sldId id="341" r:id="rId6"/>
    <p:sldId id="267" r:id="rId7"/>
    <p:sldId id="344" r:id="rId8"/>
    <p:sldId id="332" r:id="rId9"/>
    <p:sldId id="345" r:id="rId10"/>
    <p:sldId id="301" r:id="rId11"/>
    <p:sldId id="338" r:id="rId12"/>
    <p:sldId id="336" r:id="rId13"/>
    <p:sldId id="351" r:id="rId14"/>
    <p:sldId id="352" r:id="rId15"/>
    <p:sldId id="350" r:id="rId16"/>
    <p:sldId id="353" r:id="rId17"/>
    <p:sldId id="354" r:id="rId18"/>
    <p:sldId id="355" r:id="rId19"/>
    <p:sldId id="356" r:id="rId20"/>
    <p:sldId id="348" r:id="rId21"/>
    <p:sldId id="357" r:id="rId22"/>
    <p:sldId id="268" r:id="rId23"/>
    <p:sldId id="340" r:id="rId24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95360C51-D8A4-C24E-BC36-7AF4F6C27AA9}">
          <p14:sldIdLst>
            <p14:sldId id="334"/>
            <p14:sldId id="258"/>
            <p14:sldId id="300"/>
            <p14:sldId id="299"/>
            <p14:sldId id="341"/>
            <p14:sldId id="267"/>
            <p14:sldId id="344"/>
            <p14:sldId id="332"/>
            <p14:sldId id="345"/>
            <p14:sldId id="301"/>
            <p14:sldId id="338"/>
            <p14:sldId id="336"/>
            <p14:sldId id="351"/>
            <p14:sldId id="352"/>
            <p14:sldId id="350"/>
            <p14:sldId id="353"/>
            <p14:sldId id="354"/>
            <p14:sldId id="355"/>
            <p14:sldId id="356"/>
            <p14:sldId id="348"/>
            <p14:sldId id="357"/>
            <p14:sldId id="268"/>
            <p14:sldId id="340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3748" userDrawn="1">
          <p15:clr>
            <a:srgbClr val="A4A3A4"/>
          </p15:clr>
        </p15:guide>
        <p15:guide id="2" pos="33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5C9D"/>
    <a:srgbClr val="522E91"/>
    <a:srgbClr val="DC006B"/>
    <a:srgbClr val="B7BF10"/>
    <a:srgbClr val="00829B"/>
    <a:srgbClr val="001E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9289" autoAdjust="0"/>
    <p:restoredTop sz="94911" autoAdjust="0"/>
  </p:normalViewPr>
  <p:slideViewPr>
    <p:cSldViewPr snapToObjects="1">
      <p:cViewPr>
        <p:scale>
          <a:sx n="223" d="100"/>
          <a:sy n="223" d="100"/>
        </p:scale>
        <p:origin x="-1088" y="88"/>
      </p:cViewPr>
      <p:guideLst>
        <p:guide orient="horz" pos="3748"/>
        <p:guide pos="333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78" d="100"/>
          <a:sy n="78" d="100"/>
        </p:scale>
        <p:origin x="-3318" y="-108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9CC0E-3124-0748-916F-AC98551EF697}" type="datetimeFigureOut">
              <a:rPr lang="en-US" smtClean="0"/>
              <a:t>23/02/18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F90F8C-9E4D-7142-AC0B-86B81E38B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152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8754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90F8C-9E4D-7142-AC0B-86B81E38BAC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522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90F8C-9E4D-7142-AC0B-86B81E38BA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522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90F8C-9E4D-7142-AC0B-86B81E38BAC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957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90F8C-9E4D-7142-AC0B-86B81E38BA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522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90F8C-9E4D-7142-AC0B-86B81E38BA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522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90F8C-9E4D-7142-AC0B-86B81E38BA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522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90F8C-9E4D-7142-AC0B-86B81E38BAC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9570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90F8C-9E4D-7142-AC0B-86B81E38BAC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957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90F8C-9E4D-7142-AC0B-86B81E38BAC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522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90F8C-9E4D-7142-AC0B-86B81E38BAC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522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90F8C-9E4D-7142-AC0B-86B81E38BA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1069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90F8C-9E4D-7142-AC0B-86B81E38BAC7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522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90F8C-9E4D-7142-AC0B-86B81E38BAC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9570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90F8C-9E4D-7142-AC0B-86B81E38BAC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196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90F8C-9E4D-7142-AC0B-86B81E38BAC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957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90F8C-9E4D-7142-AC0B-86B81E38BAC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522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90F8C-9E4D-7142-AC0B-86B81E38BA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522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90F8C-9E4D-7142-AC0B-86B81E38BAC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522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90F8C-9E4D-7142-AC0B-86B81E38BAC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957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90F8C-9E4D-7142-AC0B-86B81E38BAC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522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90F8C-9E4D-7142-AC0B-86B81E38BAC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522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90F8C-9E4D-7142-AC0B-86B81E38BAC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957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008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72008" y="-99392"/>
            <a:ext cx="9252520" cy="15121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27"/>
          <a:stretch/>
        </p:blipFill>
        <p:spPr>
          <a:xfrm>
            <a:off x="-36512" y="4205876"/>
            <a:ext cx="9219839" cy="265212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300192" y="622802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www.fote.org.uk</a:t>
            </a:r>
            <a:endParaRPr lang="en-US" b="1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6632"/>
            <a:ext cx="1872208" cy="1022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6252-6E37-E94B-999F-F40AF040DBAE}" type="datetimeFigureOut">
              <a:rPr lang="en-US" smtClean="0"/>
              <a:t>23/02/18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C2D8C-995D-334B-A961-05E63637E2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6252-6E37-E94B-999F-F40AF040DBAE}" type="datetimeFigureOut">
              <a:rPr lang="en-US" smtClean="0"/>
              <a:t>23/02/18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C2D8C-995D-334B-A961-05E63637E2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6252-6E37-E94B-999F-F40AF040DBAE}" type="datetimeFigureOut">
              <a:rPr lang="en-US" smtClean="0"/>
              <a:t>23/02/18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C2D8C-995D-334B-A961-05E63637E2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6252-6E37-E94B-999F-F40AF040DBAE}" type="datetimeFigureOut">
              <a:rPr lang="en-US" smtClean="0"/>
              <a:t>23/02/18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C2D8C-995D-334B-A961-05E63637E2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6252-6E37-E94B-999F-F40AF040DBAE}" type="datetimeFigureOut">
              <a:rPr lang="en-US" smtClean="0"/>
              <a:t>23/02/18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C2D8C-995D-334B-A961-05E63637E2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6252-6E37-E94B-999F-F40AF040DBAE}" type="datetimeFigureOut">
              <a:rPr lang="en-US" smtClean="0"/>
              <a:t>23/02/18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C2D8C-995D-334B-A961-05E63637E2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6252-6E37-E94B-999F-F40AF040DBAE}" type="datetimeFigureOut">
              <a:rPr lang="en-US" smtClean="0"/>
              <a:t>23/02/18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C2D8C-995D-334B-A961-05E63637E2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6252-6E37-E94B-999F-F40AF040DBAE}" type="datetimeFigureOut">
              <a:rPr lang="en-US" smtClean="0"/>
              <a:t>23/02/18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C2D8C-995D-334B-A961-05E63637E2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6252-6E37-E94B-999F-F40AF040DBAE}" type="datetimeFigureOut">
              <a:rPr lang="en-US" smtClean="0"/>
              <a:t>23/02/18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C2D8C-995D-334B-A961-05E63637E2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6252-6E37-E94B-999F-F40AF040DBAE}" type="datetimeFigureOut">
              <a:rPr lang="en-US" smtClean="0"/>
              <a:t>23/02/18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C2D8C-995D-334B-A961-05E63637E2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C6252-6E37-E94B-999F-F40AF040DBAE}" type="datetimeFigureOut">
              <a:rPr lang="en-US" smtClean="0"/>
              <a:t>23/02/18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C2D8C-995D-334B-A961-05E63637E20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emf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0" r="5373" b="8410"/>
          <a:stretch/>
        </p:blipFill>
        <p:spPr>
          <a:xfrm>
            <a:off x="-108520" y="1412776"/>
            <a:ext cx="9144001" cy="45369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221" y="132793"/>
            <a:ext cx="1479804" cy="7918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5316" y="1587324"/>
            <a:ext cx="3395749" cy="33322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29C9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624" y="1611889"/>
            <a:ext cx="2278333" cy="2585323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Richard Macintyre</a:t>
            </a:r>
          </a:p>
          <a:p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 of Quality and Innovation</a:t>
            </a:r>
          </a:p>
          <a:p>
            <a:endParaRPr lang="en-GB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Reaching into Communities</a:t>
            </a:r>
          </a:p>
          <a:p>
            <a:endParaRPr lang="en-GB" sz="17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TLAP Conference </a:t>
            </a:r>
            <a:endParaRPr lang="en-GB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February 2018</a:t>
            </a:r>
            <a:endParaRPr lang="en-GB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43" y="277139"/>
            <a:ext cx="1323451" cy="50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16" y="6022040"/>
            <a:ext cx="1543050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244" y="6073974"/>
            <a:ext cx="1366332" cy="71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576" y="6028390"/>
            <a:ext cx="2365375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951" y="6164601"/>
            <a:ext cx="1772473" cy="50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0029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67277" y="242"/>
            <a:ext cx="9311275" cy="6858001"/>
          </a:xfrm>
          <a:prstGeom prst="rect">
            <a:avLst/>
          </a:prstGeom>
          <a:solidFill>
            <a:srgbClr val="9B5C9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57200" y="189607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 smtClean="0">
              <a:latin typeface="Arial"/>
              <a:cs typeface="Arial"/>
            </a:endParaRPr>
          </a:p>
          <a:p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6917948" y="-505715"/>
            <a:ext cx="166116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solidFill>
                  <a:srgbClr val="939598"/>
                </a:solidFill>
                <a:latin typeface="Arial Rounded MT"/>
                <a:cs typeface="Arial Rounded MT"/>
              </a:rPr>
              <a:t>Present</a:t>
            </a:r>
            <a:r>
              <a:rPr sz="1000" spc="15" dirty="0">
                <a:solidFill>
                  <a:srgbClr val="939598"/>
                </a:solidFill>
                <a:latin typeface="Arial Rounded MT"/>
                <a:cs typeface="Arial Rounded MT"/>
              </a:rPr>
              <a:t>a</a:t>
            </a:r>
            <a:r>
              <a:rPr sz="1000" dirty="0">
                <a:solidFill>
                  <a:srgbClr val="939598"/>
                </a:solidFill>
                <a:latin typeface="Arial Rounded MT"/>
                <a:cs typeface="Arial Rounded MT"/>
              </a:rPr>
              <a:t>tion Titl</a:t>
            </a:r>
            <a:r>
              <a:rPr sz="1000" spc="-30" dirty="0">
                <a:solidFill>
                  <a:srgbClr val="939598"/>
                </a:solidFill>
                <a:latin typeface="Arial Rounded MT"/>
                <a:cs typeface="Arial Rounded MT"/>
              </a:rPr>
              <a:t>e</a:t>
            </a:r>
            <a:r>
              <a:rPr sz="1000" dirty="0">
                <a:solidFill>
                  <a:srgbClr val="939598"/>
                </a:solidFill>
                <a:latin typeface="Arial Rounded MT"/>
                <a:cs typeface="Arial Rounded MT"/>
              </a:rPr>
              <a:t>, M</a:t>
            </a:r>
            <a:r>
              <a:rPr sz="1000" spc="-20" dirty="0">
                <a:solidFill>
                  <a:srgbClr val="939598"/>
                </a:solidFill>
                <a:latin typeface="Arial Rounded MT"/>
                <a:cs typeface="Arial Rounded MT"/>
              </a:rPr>
              <a:t>a</a:t>
            </a:r>
            <a:r>
              <a:rPr sz="1000" dirty="0">
                <a:solidFill>
                  <a:srgbClr val="939598"/>
                </a:solidFill>
                <a:latin typeface="Arial Rounded MT"/>
                <a:cs typeface="Arial Rounded MT"/>
              </a:rPr>
              <a:t>y 2015</a:t>
            </a:r>
            <a:endParaRPr sz="1000" dirty="0">
              <a:latin typeface="Arial Rounded MT"/>
              <a:cs typeface="Arial Rounded M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15540" y="764704"/>
            <a:ext cx="79208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bject 7"/>
          <p:cNvSpPr txBox="1"/>
          <p:nvPr/>
        </p:nvSpPr>
        <p:spPr>
          <a:xfrm>
            <a:off x="315540" y="404664"/>
            <a:ext cx="618741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1840864" algn="l"/>
                <a:tab pos="2932430" algn="l"/>
              </a:tabLst>
            </a:pPr>
            <a:r>
              <a:rPr lang="en-GB" sz="2000" spc="260" dirty="0" smtClean="0">
                <a:solidFill>
                  <a:schemeClr val="bg1"/>
                </a:solidFill>
                <a:latin typeface="Hand Of Sean (Demo)"/>
                <a:cs typeface="Arial" panose="020B0604020202020204" pitchFamily="34" charset="0"/>
              </a:rPr>
              <a:t>Our SCIE Objectives:</a:t>
            </a:r>
            <a:endParaRPr lang="en-GB" sz="2000" dirty="0">
              <a:solidFill>
                <a:schemeClr val="bg1"/>
              </a:solidFill>
              <a:latin typeface="Hand Of Sean (Demo)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0833" y="992341"/>
            <a:ext cx="6143375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inform </a:t>
            </a:r>
            <a:r>
              <a:rPr lang="en-GB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FotE’s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 term strategy to develop services and invest in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 the feasibility of developing </a:t>
            </a:r>
            <a:r>
              <a:rPr lang="en-GB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FotE’s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existing services to a wider community with the potential to build on community assets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a chosen site: (Bernard Sunley Care Home and the Bradbury Centre Woking)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Undertake a community asset based mapping exercise to explore the potential and opportunities to develop services to wider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best practice and develop integrated community care services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1" y="3456582"/>
            <a:ext cx="2554287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5317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311" y="-27384"/>
            <a:ext cx="9469558" cy="70441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" y="189607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 smtClean="0">
              <a:latin typeface="Arial"/>
              <a:cs typeface="Arial"/>
            </a:endParaRPr>
          </a:p>
          <a:p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6917948" y="-505715"/>
            <a:ext cx="166116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solidFill>
                  <a:srgbClr val="939598"/>
                </a:solidFill>
                <a:latin typeface="Arial Rounded MT"/>
                <a:cs typeface="Arial Rounded MT"/>
              </a:rPr>
              <a:t>Present</a:t>
            </a:r>
            <a:r>
              <a:rPr sz="1000" spc="15" dirty="0">
                <a:solidFill>
                  <a:srgbClr val="939598"/>
                </a:solidFill>
                <a:latin typeface="Arial Rounded MT"/>
                <a:cs typeface="Arial Rounded MT"/>
              </a:rPr>
              <a:t>a</a:t>
            </a:r>
            <a:r>
              <a:rPr sz="1000" dirty="0">
                <a:solidFill>
                  <a:srgbClr val="939598"/>
                </a:solidFill>
                <a:latin typeface="Arial Rounded MT"/>
                <a:cs typeface="Arial Rounded MT"/>
              </a:rPr>
              <a:t>tion Titl</a:t>
            </a:r>
            <a:r>
              <a:rPr sz="1000" spc="-30" dirty="0">
                <a:solidFill>
                  <a:srgbClr val="939598"/>
                </a:solidFill>
                <a:latin typeface="Arial Rounded MT"/>
                <a:cs typeface="Arial Rounded MT"/>
              </a:rPr>
              <a:t>e</a:t>
            </a:r>
            <a:r>
              <a:rPr sz="1000" dirty="0">
                <a:solidFill>
                  <a:srgbClr val="939598"/>
                </a:solidFill>
                <a:latin typeface="Arial Rounded MT"/>
                <a:cs typeface="Arial Rounded MT"/>
              </a:rPr>
              <a:t>, M</a:t>
            </a:r>
            <a:r>
              <a:rPr sz="1000" spc="-20" dirty="0">
                <a:solidFill>
                  <a:srgbClr val="939598"/>
                </a:solidFill>
                <a:latin typeface="Arial Rounded MT"/>
                <a:cs typeface="Arial Rounded MT"/>
              </a:rPr>
              <a:t>a</a:t>
            </a:r>
            <a:r>
              <a:rPr sz="1000" dirty="0">
                <a:solidFill>
                  <a:srgbClr val="939598"/>
                </a:solidFill>
                <a:latin typeface="Arial Rounded MT"/>
                <a:cs typeface="Arial Rounded MT"/>
              </a:rPr>
              <a:t>y 2015</a:t>
            </a:r>
            <a:endParaRPr sz="1000" dirty="0">
              <a:latin typeface="Arial Rounded MT"/>
              <a:cs typeface="Arial Rounded M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23528" y="1268760"/>
            <a:ext cx="65944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bject 7"/>
          <p:cNvSpPr txBox="1"/>
          <p:nvPr/>
        </p:nvSpPr>
        <p:spPr>
          <a:xfrm>
            <a:off x="318588" y="836712"/>
            <a:ext cx="618741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1840864" algn="l"/>
                <a:tab pos="2932430" algn="l"/>
              </a:tabLst>
            </a:pPr>
            <a:r>
              <a:rPr lang="en-GB" sz="2000" spc="260" dirty="0" smtClean="0">
                <a:solidFill>
                  <a:schemeClr val="bg1"/>
                </a:solidFill>
                <a:latin typeface="Hand Of Sean (Demo)"/>
                <a:cs typeface="Arial" panose="020B0604020202020204" pitchFamily="34" charset="0"/>
              </a:rPr>
              <a:t>What is Community Asset Mapping?</a:t>
            </a:r>
            <a:endParaRPr lang="en-GB" sz="2000" dirty="0">
              <a:solidFill>
                <a:schemeClr val="bg1"/>
              </a:solidFill>
              <a:latin typeface="Hand Of Sean (Demo)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1412776"/>
            <a:ext cx="76328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spc="-3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community has a range of assets, relationships and 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spc="-3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spc="-3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asset based approach values the capacity, skills, knowledge, connections and potential in the community. It challenges traditional thinking and sees what works well in a local area rather than problems. For example: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spc="-35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spc="-3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assets knowledge, skills, talent &amp; aspiration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spc="-3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assets, relationships and connections people have with friends and relatives, families &amp; peers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spc="-3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assets e.g. Voluntary Sector Organisation (VSO) associations and clubs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spc="-3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Neighbourhood assets: physical places and buildings that contribute to health and wellbeing such as parks, libraries and leisure centres</a:t>
            </a:r>
          </a:p>
          <a:p>
            <a:endParaRPr lang="en-GB" sz="1600" b="1" spc="-35" dirty="0">
              <a:solidFill>
                <a:schemeClr val="bg1"/>
              </a:solidFill>
              <a:latin typeface="Arial Rounded MT"/>
            </a:endParaRPr>
          </a:p>
          <a:p>
            <a:pPr lvl="1"/>
            <a:endParaRPr lang="en-GB" sz="1600" spc="-35" dirty="0">
              <a:latin typeface="Arial Rounded M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433" y="4653135"/>
            <a:ext cx="2225675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1872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4016" y="-126776"/>
            <a:ext cx="9314229" cy="6984776"/>
          </a:xfrm>
          <a:prstGeom prst="rect">
            <a:avLst/>
          </a:prstGeom>
          <a:solidFill>
            <a:srgbClr val="DC00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bject 18"/>
          <p:cNvSpPr/>
          <p:nvPr/>
        </p:nvSpPr>
        <p:spPr>
          <a:xfrm>
            <a:off x="-144016" y="-1"/>
            <a:ext cx="9281666" cy="6957393"/>
          </a:xfrm>
          <a:custGeom>
            <a:avLst/>
            <a:gdLst/>
            <a:ahLst/>
            <a:cxnLst/>
            <a:rect l="l" t="t" r="r" b="b"/>
            <a:pathLst>
              <a:path w="9137650" h="6870065">
                <a:moveTo>
                  <a:pt x="0" y="6869645"/>
                </a:moveTo>
                <a:lnTo>
                  <a:pt x="9137650" y="6869645"/>
                </a:lnTo>
                <a:lnTo>
                  <a:pt x="9137650" y="0"/>
                </a:lnTo>
                <a:lnTo>
                  <a:pt x="0" y="0"/>
                </a:lnTo>
                <a:lnTo>
                  <a:pt x="0" y="6869645"/>
                </a:lnTo>
                <a:close/>
              </a:path>
            </a:pathLst>
          </a:custGeom>
          <a:ln w="6350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/>
          <p:cNvSpPr txBox="1"/>
          <p:nvPr/>
        </p:nvSpPr>
        <p:spPr>
          <a:xfrm>
            <a:off x="318588" y="1268760"/>
            <a:ext cx="826052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7"/>
          <p:cNvSpPr txBox="1"/>
          <p:nvPr/>
        </p:nvSpPr>
        <p:spPr>
          <a:xfrm>
            <a:off x="318588" y="721954"/>
            <a:ext cx="618741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1840864" algn="l"/>
                <a:tab pos="2932430" algn="l"/>
              </a:tabLst>
            </a:pPr>
            <a:r>
              <a:rPr lang="en-GB" sz="2000" dirty="0" smtClean="0">
                <a:solidFill>
                  <a:schemeClr val="bg1"/>
                </a:solidFill>
                <a:latin typeface="Hand Of Sean (Demo)"/>
                <a:cs typeface="Hand Of Sean (Demo)"/>
              </a:rPr>
              <a:t>Woking Pilot Site - Location Map </a:t>
            </a:r>
            <a:endParaRPr lang="en-GB" sz="2000" dirty="0">
              <a:solidFill>
                <a:schemeClr val="bg1"/>
              </a:solidFill>
              <a:latin typeface="Hand Of Sean (Demo)"/>
              <a:cs typeface="Hand Of Sean (Demo)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68504"/>
            <a:ext cx="6404401" cy="4135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5866078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Bradbury Centre Including: Triangle Day Care Woking, Triangle Home Care Woking  &amp; Visiting Friends Offices 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13098" y="657604"/>
            <a:ext cx="2859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Bernard Sunley Nursing Home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644008" y="1242379"/>
            <a:ext cx="648072" cy="1728192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440530" y="3502024"/>
            <a:ext cx="1093542" cy="2376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" name="Straight Connector 20"/>
          <p:cNvCxnSpPr/>
          <p:nvPr/>
        </p:nvCxnSpPr>
        <p:spPr>
          <a:xfrm flipV="1">
            <a:off x="323528" y="1029906"/>
            <a:ext cx="2880320" cy="2638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7074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67277" y="242"/>
            <a:ext cx="9311275" cy="6858001"/>
          </a:xfrm>
          <a:prstGeom prst="rect">
            <a:avLst/>
          </a:prstGeom>
          <a:solidFill>
            <a:srgbClr val="9B5C9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57200" y="189607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 smtClean="0">
              <a:latin typeface="Arial"/>
              <a:cs typeface="Arial"/>
            </a:endParaRPr>
          </a:p>
          <a:p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6917948" y="-505715"/>
            <a:ext cx="166116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solidFill>
                  <a:srgbClr val="939598"/>
                </a:solidFill>
                <a:latin typeface="Arial Rounded MT"/>
                <a:cs typeface="Arial Rounded MT"/>
              </a:rPr>
              <a:t>Present</a:t>
            </a:r>
            <a:r>
              <a:rPr sz="1000" spc="15" dirty="0">
                <a:solidFill>
                  <a:srgbClr val="939598"/>
                </a:solidFill>
                <a:latin typeface="Arial Rounded MT"/>
                <a:cs typeface="Arial Rounded MT"/>
              </a:rPr>
              <a:t>a</a:t>
            </a:r>
            <a:r>
              <a:rPr sz="1000" dirty="0">
                <a:solidFill>
                  <a:srgbClr val="939598"/>
                </a:solidFill>
                <a:latin typeface="Arial Rounded MT"/>
                <a:cs typeface="Arial Rounded MT"/>
              </a:rPr>
              <a:t>tion Titl</a:t>
            </a:r>
            <a:r>
              <a:rPr sz="1000" spc="-30" dirty="0">
                <a:solidFill>
                  <a:srgbClr val="939598"/>
                </a:solidFill>
                <a:latin typeface="Arial Rounded MT"/>
                <a:cs typeface="Arial Rounded MT"/>
              </a:rPr>
              <a:t>e</a:t>
            </a:r>
            <a:r>
              <a:rPr sz="1000" dirty="0">
                <a:solidFill>
                  <a:srgbClr val="939598"/>
                </a:solidFill>
                <a:latin typeface="Arial Rounded MT"/>
                <a:cs typeface="Arial Rounded MT"/>
              </a:rPr>
              <a:t>, M</a:t>
            </a:r>
            <a:r>
              <a:rPr sz="1000" spc="-20" dirty="0">
                <a:solidFill>
                  <a:srgbClr val="939598"/>
                </a:solidFill>
                <a:latin typeface="Arial Rounded MT"/>
                <a:cs typeface="Arial Rounded MT"/>
              </a:rPr>
              <a:t>a</a:t>
            </a:r>
            <a:r>
              <a:rPr sz="1000" dirty="0">
                <a:solidFill>
                  <a:srgbClr val="939598"/>
                </a:solidFill>
                <a:latin typeface="Arial Rounded MT"/>
                <a:cs typeface="Arial Rounded MT"/>
              </a:rPr>
              <a:t>y 2015</a:t>
            </a:r>
            <a:endParaRPr sz="1000" dirty="0">
              <a:latin typeface="Arial Rounded MT"/>
              <a:cs typeface="Arial Rounded M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58672" y="1340768"/>
            <a:ext cx="79208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bject 7"/>
          <p:cNvSpPr txBox="1"/>
          <p:nvPr/>
        </p:nvSpPr>
        <p:spPr>
          <a:xfrm>
            <a:off x="358672" y="329959"/>
            <a:ext cx="8646592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1840864" algn="l"/>
                <a:tab pos="2932430" algn="l"/>
              </a:tabLst>
            </a:pPr>
            <a:r>
              <a:rPr lang="en-GB" sz="2000" u="sng" spc="260" dirty="0" smtClean="0">
                <a:solidFill>
                  <a:schemeClr val="bg1"/>
                </a:solidFill>
                <a:latin typeface="Hand Of Sean (Demo)"/>
                <a:cs typeface="Arial" panose="020B0604020202020204" pitchFamily="34" charset="0"/>
              </a:rPr>
              <a:t>Pilot Sites Woking</a:t>
            </a:r>
          </a:p>
          <a:p>
            <a:pPr marL="12700">
              <a:tabLst>
                <a:tab pos="1840864" algn="l"/>
                <a:tab pos="2932430" algn="l"/>
              </a:tabLst>
            </a:pPr>
            <a:r>
              <a:rPr lang="en-GB" sz="2000" spc="260" dirty="0" smtClean="0">
                <a:solidFill>
                  <a:schemeClr val="bg1"/>
                </a:solidFill>
                <a:latin typeface="Hand Of Sean (Demo)"/>
                <a:cs typeface="Arial" panose="020B0604020202020204" pitchFamily="34" charset="0"/>
              </a:rPr>
              <a:t>Bernard Sunley Nursing Home, College Road, Maybury, Woking, Surrey </a:t>
            </a:r>
            <a:endParaRPr lang="en-GB" sz="2000" dirty="0">
              <a:solidFill>
                <a:schemeClr val="bg1"/>
              </a:solidFill>
              <a:latin typeface="Hand Of Sean (Demo)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7251" y="1628800"/>
            <a:ext cx="842937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 built  62 bed care home opened in 2001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Providing residential, nursing &amp; dementia care in a secure, friendly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rooms are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en-suite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personalised by the residents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Built around two internal courtyards with conservatory and raised flower beds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Spacious, light and airy spaces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indoor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outside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welcoming café 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relaxed homely atmosphere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positive supportive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</a:p>
          <a:p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linked 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onsite services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:\Users\jmaguire\AppData\Local\Microsoft\Windows\Temporary Internet Files\Content.Outlook\K9GL8YJL\Bernard Sunley - main image option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26" y="3623994"/>
            <a:ext cx="4572000" cy="305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748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67277" y="242"/>
            <a:ext cx="9311275" cy="6858001"/>
          </a:xfrm>
          <a:prstGeom prst="rect">
            <a:avLst/>
          </a:prstGeom>
          <a:solidFill>
            <a:srgbClr val="9B5C9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57200" y="189607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 smtClean="0">
              <a:latin typeface="Arial"/>
              <a:cs typeface="Arial"/>
            </a:endParaRPr>
          </a:p>
          <a:p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6917948" y="-505715"/>
            <a:ext cx="166116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solidFill>
                  <a:srgbClr val="939598"/>
                </a:solidFill>
                <a:latin typeface="Arial Rounded MT"/>
                <a:cs typeface="Arial Rounded MT"/>
              </a:rPr>
              <a:t>Present</a:t>
            </a:r>
            <a:r>
              <a:rPr sz="1000" spc="15" dirty="0">
                <a:solidFill>
                  <a:srgbClr val="939598"/>
                </a:solidFill>
                <a:latin typeface="Arial Rounded MT"/>
                <a:cs typeface="Arial Rounded MT"/>
              </a:rPr>
              <a:t>a</a:t>
            </a:r>
            <a:r>
              <a:rPr sz="1000" dirty="0">
                <a:solidFill>
                  <a:srgbClr val="939598"/>
                </a:solidFill>
                <a:latin typeface="Arial Rounded MT"/>
                <a:cs typeface="Arial Rounded MT"/>
              </a:rPr>
              <a:t>tion Titl</a:t>
            </a:r>
            <a:r>
              <a:rPr sz="1000" spc="-30" dirty="0">
                <a:solidFill>
                  <a:srgbClr val="939598"/>
                </a:solidFill>
                <a:latin typeface="Arial Rounded MT"/>
                <a:cs typeface="Arial Rounded MT"/>
              </a:rPr>
              <a:t>e</a:t>
            </a:r>
            <a:r>
              <a:rPr sz="1000" dirty="0">
                <a:solidFill>
                  <a:srgbClr val="939598"/>
                </a:solidFill>
                <a:latin typeface="Arial Rounded MT"/>
                <a:cs typeface="Arial Rounded MT"/>
              </a:rPr>
              <a:t>, M</a:t>
            </a:r>
            <a:r>
              <a:rPr sz="1000" spc="-20" dirty="0">
                <a:solidFill>
                  <a:srgbClr val="939598"/>
                </a:solidFill>
                <a:latin typeface="Arial Rounded MT"/>
                <a:cs typeface="Arial Rounded MT"/>
              </a:rPr>
              <a:t>a</a:t>
            </a:r>
            <a:r>
              <a:rPr sz="1000" dirty="0">
                <a:solidFill>
                  <a:srgbClr val="939598"/>
                </a:solidFill>
                <a:latin typeface="Arial Rounded MT"/>
                <a:cs typeface="Arial Rounded MT"/>
              </a:rPr>
              <a:t>y 2015</a:t>
            </a:r>
            <a:endParaRPr sz="1000" dirty="0">
              <a:latin typeface="Arial Rounded MT"/>
              <a:cs typeface="Arial Rounded M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78964" y="1412776"/>
            <a:ext cx="83177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bject 7"/>
          <p:cNvSpPr txBox="1"/>
          <p:nvPr/>
        </p:nvSpPr>
        <p:spPr>
          <a:xfrm>
            <a:off x="358672" y="262172"/>
            <a:ext cx="8646592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1840864" algn="l"/>
                <a:tab pos="2932430" algn="l"/>
              </a:tabLst>
            </a:pPr>
            <a:r>
              <a:rPr lang="en-GB" sz="2000" u="sng" spc="260" dirty="0" smtClean="0">
                <a:solidFill>
                  <a:schemeClr val="bg1"/>
                </a:solidFill>
                <a:latin typeface="Hand Of Sean (Demo)"/>
                <a:cs typeface="Arial" panose="020B0604020202020204" pitchFamily="34" charset="0"/>
              </a:rPr>
              <a:t>Pilot Sites Woking</a:t>
            </a:r>
          </a:p>
          <a:p>
            <a:pPr marL="12700">
              <a:tabLst>
                <a:tab pos="1840864" algn="l"/>
                <a:tab pos="2932430" algn="l"/>
              </a:tabLst>
            </a:pPr>
            <a:r>
              <a:rPr lang="en-GB" sz="2000" spc="260" dirty="0" smtClean="0">
                <a:solidFill>
                  <a:schemeClr val="bg1"/>
                </a:solidFill>
                <a:latin typeface="Hand Of Sean (Demo)"/>
                <a:cs typeface="Arial" panose="020B0604020202020204" pitchFamily="34" charset="0"/>
              </a:rPr>
              <a:t>The Bradbury Centre, Smiles Place, Lavender Road, Woking, Surrey </a:t>
            </a:r>
            <a:endParaRPr lang="en-GB" sz="2000" dirty="0">
              <a:solidFill>
                <a:schemeClr val="bg1"/>
              </a:solidFill>
              <a:latin typeface="Hand Of Sean (Demo)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7250" y="1412776"/>
            <a:ext cx="842121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purpose built  community services building  opened in 2005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 provided from this site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Triangle Day Care – Open 6 days a week, offering 26 places per day. Service includes a centre for younger and older people with dementia type conditions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Triangle Home Care -  providing 1400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hrs  of care per month to 58 service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users living in the Woking Borough an expanding service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Visiting Friends Woking – 32 volunteers providing  2076 of hours of support  to 191 number of older people in the Woking area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base for the Director of </a:t>
            </a:r>
          </a:p>
          <a:p>
            <a:pPr lvl="1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Integration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</a:p>
          <a:p>
            <a:pPr lvl="1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Engagement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Manager </a:t>
            </a:r>
            <a:endParaRPr lang="en-GB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C:\Users\jmaguire\AppData\Local\Microsoft\Windows\Temporary Internet Files\Content.Outlook\K9GL8YJL\12A29_Triangle_Day_Care_Woking_centre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4" y="4437112"/>
            <a:ext cx="3765804" cy="211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379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312" y="-65536"/>
            <a:ext cx="9520847" cy="70822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" y="189607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 smtClean="0">
              <a:latin typeface="Arial"/>
              <a:cs typeface="Arial"/>
            </a:endParaRPr>
          </a:p>
          <a:p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6917948" y="-505715"/>
            <a:ext cx="166116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solidFill>
                  <a:srgbClr val="939598"/>
                </a:solidFill>
                <a:latin typeface="Arial Rounded MT"/>
                <a:cs typeface="Arial Rounded MT"/>
              </a:rPr>
              <a:t>Present</a:t>
            </a:r>
            <a:r>
              <a:rPr sz="1000" spc="15" dirty="0">
                <a:solidFill>
                  <a:srgbClr val="939598"/>
                </a:solidFill>
                <a:latin typeface="Arial Rounded MT"/>
                <a:cs typeface="Arial Rounded MT"/>
              </a:rPr>
              <a:t>a</a:t>
            </a:r>
            <a:r>
              <a:rPr sz="1000" dirty="0">
                <a:solidFill>
                  <a:srgbClr val="939598"/>
                </a:solidFill>
                <a:latin typeface="Arial Rounded MT"/>
                <a:cs typeface="Arial Rounded MT"/>
              </a:rPr>
              <a:t>tion Titl</a:t>
            </a:r>
            <a:r>
              <a:rPr sz="1000" spc="-30" dirty="0">
                <a:solidFill>
                  <a:srgbClr val="939598"/>
                </a:solidFill>
                <a:latin typeface="Arial Rounded MT"/>
                <a:cs typeface="Arial Rounded MT"/>
              </a:rPr>
              <a:t>e</a:t>
            </a:r>
            <a:r>
              <a:rPr sz="1000" dirty="0">
                <a:solidFill>
                  <a:srgbClr val="939598"/>
                </a:solidFill>
                <a:latin typeface="Arial Rounded MT"/>
                <a:cs typeface="Arial Rounded MT"/>
              </a:rPr>
              <a:t>, M</a:t>
            </a:r>
            <a:r>
              <a:rPr sz="1000" spc="-20" dirty="0">
                <a:solidFill>
                  <a:srgbClr val="939598"/>
                </a:solidFill>
                <a:latin typeface="Arial Rounded MT"/>
                <a:cs typeface="Arial Rounded MT"/>
              </a:rPr>
              <a:t>a</a:t>
            </a:r>
            <a:r>
              <a:rPr sz="1000" dirty="0">
                <a:solidFill>
                  <a:srgbClr val="939598"/>
                </a:solidFill>
                <a:latin typeface="Arial Rounded MT"/>
                <a:cs typeface="Arial Rounded MT"/>
              </a:rPr>
              <a:t>y 2015</a:t>
            </a:r>
            <a:endParaRPr sz="1000" dirty="0">
              <a:latin typeface="Arial Rounded MT"/>
              <a:cs typeface="Arial Rounded M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23528" y="1268760"/>
            <a:ext cx="65944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bject 7"/>
          <p:cNvSpPr txBox="1"/>
          <p:nvPr/>
        </p:nvSpPr>
        <p:spPr>
          <a:xfrm>
            <a:off x="318588" y="836712"/>
            <a:ext cx="618741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1840864" algn="l"/>
                <a:tab pos="2932430" algn="l"/>
              </a:tabLst>
            </a:pPr>
            <a:r>
              <a:rPr lang="en-GB" sz="2000" spc="260" dirty="0" smtClean="0">
                <a:solidFill>
                  <a:schemeClr val="bg1"/>
                </a:solidFill>
                <a:latin typeface="Hand Of Sean (Demo)"/>
                <a:cs typeface="Hand Of Sean (Demo)"/>
              </a:rPr>
              <a:t>SCIE Methodology – 7Phases of Research</a:t>
            </a:r>
            <a:endParaRPr lang="en-GB" sz="2000" dirty="0">
              <a:solidFill>
                <a:schemeClr val="bg1"/>
              </a:solidFill>
              <a:latin typeface="Hand Of Sean (Demo)"/>
              <a:cs typeface="Hand Of Sean (Demo)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1412776"/>
            <a:ext cx="618247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600" b="1" spc="-35" dirty="0">
              <a:solidFill>
                <a:schemeClr val="bg1"/>
              </a:solidFill>
              <a:latin typeface="Arial Rounded MT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start up and review of Good Practice</a:t>
            </a:r>
          </a:p>
          <a:p>
            <a:pPr marL="342900" indent="-342900">
              <a:buFont typeface="+mj-lt"/>
              <a:buAutoNum type="arabicPeriod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depth Preparatory Interview</a:t>
            </a:r>
          </a:p>
          <a:p>
            <a:pPr marL="342900" indent="-342900">
              <a:buFont typeface="+mj-lt"/>
              <a:buAutoNum type="arabicPeriod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Group with residents and relatives</a:t>
            </a:r>
          </a:p>
          <a:p>
            <a:pPr marL="342900" indent="-342900">
              <a:buFont typeface="+mj-lt"/>
              <a:buAutoNum type="arabicPeriod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Asset based Workshop Reporting</a:t>
            </a:r>
          </a:p>
          <a:p>
            <a:pPr marL="342900" indent="-342900">
              <a:buFont typeface="+mj-lt"/>
              <a:buAutoNum type="arabicPeriod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 of findings to the Board</a:t>
            </a:r>
          </a:p>
          <a:p>
            <a:pPr marL="342900" indent="-342900">
              <a:buFont typeface="+mj-lt"/>
              <a:buAutoNum type="arabicPeriod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 with Service Managers at Pilot site Woking</a:t>
            </a:r>
          </a:p>
          <a:p>
            <a:pPr marL="342900" indent="-342900">
              <a:buFont typeface="+mj-lt"/>
              <a:buAutoNum type="arabicPeriod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Roll out of Community Asset Mapping Workshop in other sites</a:t>
            </a:r>
            <a:endParaRPr lang="en-GB" sz="1600" b="1" spc="-35" dirty="0">
              <a:solidFill>
                <a:schemeClr val="bg1"/>
              </a:solidFill>
              <a:latin typeface="Arial Rounded MT"/>
            </a:endParaRPr>
          </a:p>
          <a:p>
            <a:pPr lvl="1"/>
            <a:endParaRPr lang="en-GB" sz="1600" spc="-35" dirty="0">
              <a:latin typeface="Arial Rounded M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938462"/>
            <a:ext cx="2657475" cy="189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9748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08504" y="-62651"/>
            <a:ext cx="9314229" cy="6984776"/>
          </a:xfrm>
          <a:prstGeom prst="rect">
            <a:avLst/>
          </a:prstGeom>
          <a:solidFill>
            <a:srgbClr val="DC00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bject 18"/>
          <p:cNvSpPr/>
          <p:nvPr/>
        </p:nvSpPr>
        <p:spPr>
          <a:xfrm>
            <a:off x="-144016" y="-1"/>
            <a:ext cx="9281666" cy="6957393"/>
          </a:xfrm>
          <a:custGeom>
            <a:avLst/>
            <a:gdLst/>
            <a:ahLst/>
            <a:cxnLst/>
            <a:rect l="l" t="t" r="r" b="b"/>
            <a:pathLst>
              <a:path w="9137650" h="6870065">
                <a:moveTo>
                  <a:pt x="0" y="6869645"/>
                </a:moveTo>
                <a:lnTo>
                  <a:pt x="9137650" y="6869645"/>
                </a:lnTo>
                <a:lnTo>
                  <a:pt x="9137650" y="0"/>
                </a:lnTo>
                <a:lnTo>
                  <a:pt x="0" y="0"/>
                </a:lnTo>
                <a:lnTo>
                  <a:pt x="0" y="6869645"/>
                </a:lnTo>
                <a:close/>
              </a:path>
            </a:pathLst>
          </a:custGeom>
          <a:ln w="6350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1" name="Straight Connector 10"/>
          <p:cNvCxnSpPr/>
          <p:nvPr/>
        </p:nvCxnSpPr>
        <p:spPr>
          <a:xfrm>
            <a:off x="459648" y="908720"/>
            <a:ext cx="59766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12796" y="568425"/>
            <a:ext cx="867718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1840864" algn="l"/>
                <a:tab pos="2932430" algn="l"/>
              </a:tabLst>
            </a:pPr>
            <a:r>
              <a:rPr lang="en-GB" sz="2000" b="1" spc="260" dirty="0" smtClean="0">
                <a:solidFill>
                  <a:schemeClr val="bg1"/>
                </a:solidFill>
                <a:latin typeface="Hand Of Sean (Demo)"/>
                <a:cs typeface="Arial" panose="020B0604020202020204" pitchFamily="34" charset="0"/>
              </a:rPr>
              <a:t>SCIE: Methodology Phases 1-7</a:t>
            </a:r>
            <a:endParaRPr lang="en-GB" sz="2000" b="1" spc="260" dirty="0">
              <a:solidFill>
                <a:srgbClr val="522E91"/>
              </a:solidFill>
              <a:latin typeface="Hand Of Sean (Demo)"/>
              <a:cs typeface="Hand Of Sean (Demo)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5098" y="1484784"/>
            <a:ext cx="829135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u="sng" spc="-35" dirty="0" smtClean="0">
                <a:solidFill>
                  <a:schemeClr val="bg1"/>
                </a:solidFill>
                <a:latin typeface="Arial Rounded MT"/>
              </a:rPr>
              <a:t>Phase 1. Project start up and review of Good Practice approaches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spc="-35" dirty="0" smtClean="0">
                <a:solidFill>
                  <a:schemeClr val="bg1"/>
                </a:solidFill>
                <a:latin typeface="Arial Rounded MT"/>
              </a:rPr>
              <a:t>Identify &amp; Involve the Bernard Sunley Care Home and the Bradbury Centre as the pilot of the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spc="-35" dirty="0" smtClean="0">
                <a:solidFill>
                  <a:schemeClr val="bg1"/>
                </a:solidFill>
                <a:latin typeface="Arial Rounded MT"/>
              </a:rPr>
              <a:t>Review recent literature and aim of identity trends in asset based approaches to care provision – examples of good practice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spc="-35" dirty="0" smtClean="0">
                <a:solidFill>
                  <a:schemeClr val="bg1"/>
                </a:solidFill>
                <a:latin typeface="Arial Rounded MT"/>
              </a:rPr>
              <a:t>Detail planning of the asses based workshop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spc="-35" dirty="0">
              <a:solidFill>
                <a:schemeClr val="bg1"/>
              </a:solidFill>
              <a:latin typeface="Arial Rounded MT"/>
            </a:endParaRPr>
          </a:p>
          <a:p>
            <a:r>
              <a:rPr lang="en-GB" sz="1600" u="sng" spc="-35" dirty="0" smtClean="0">
                <a:solidFill>
                  <a:schemeClr val="bg1"/>
                </a:solidFill>
                <a:latin typeface="Arial Rounded MT"/>
              </a:rPr>
              <a:t>Phase 2. In depth preparatory Interviews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spc="-35" dirty="0" smtClean="0">
                <a:solidFill>
                  <a:schemeClr val="bg1"/>
                </a:solidFill>
                <a:latin typeface="Arial Rounded MT"/>
              </a:rPr>
              <a:t>In depth Interviews with 5 Commissioners, Service providers and Voluntary Sector Organisations in the Woking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spc="-35" dirty="0" smtClean="0">
                <a:solidFill>
                  <a:schemeClr val="bg1"/>
                </a:solidFill>
                <a:latin typeface="Arial Rounded MT"/>
              </a:rPr>
              <a:t>Explore view on local assess and assess gaps and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spc="-35" dirty="0" smtClean="0">
                <a:solidFill>
                  <a:schemeClr val="bg1"/>
                </a:solidFill>
                <a:latin typeface="Arial Rounded MT"/>
              </a:rPr>
              <a:t>Visit Bernard Sunley and Bradbury Day Centre to interview Service Managers and Activities Co-ordinators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spc="-35" dirty="0" smtClean="0">
              <a:solidFill>
                <a:schemeClr val="bg1"/>
              </a:solidFill>
              <a:latin typeface="Arial Rounded MT"/>
            </a:endParaRPr>
          </a:p>
          <a:p>
            <a:r>
              <a:rPr lang="en-GB" sz="1600" u="sng" spc="-35" dirty="0" smtClean="0">
                <a:solidFill>
                  <a:schemeClr val="bg1"/>
                </a:solidFill>
                <a:latin typeface="Arial Rounded MT"/>
              </a:rPr>
              <a:t>Phase 3. Form a focus group of residents and relatives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spc="-35" dirty="0" smtClean="0">
                <a:solidFill>
                  <a:schemeClr val="bg1"/>
                </a:solidFill>
                <a:latin typeface="Arial Rounded MT"/>
              </a:rPr>
              <a:t>Explore views on their own assets and believed existed</a:t>
            </a:r>
          </a:p>
          <a:p>
            <a:r>
              <a:rPr lang="en-GB" sz="1600" spc="-35" dirty="0" smtClean="0">
                <a:solidFill>
                  <a:schemeClr val="bg1"/>
                </a:solidFill>
                <a:latin typeface="Arial Rounded MT"/>
              </a:rPr>
              <a:t>      locally and procured opportunities to engage the local</a:t>
            </a:r>
          </a:p>
          <a:p>
            <a:r>
              <a:rPr lang="en-GB" sz="1600" spc="-35" dirty="0">
                <a:solidFill>
                  <a:schemeClr val="bg1"/>
                </a:solidFill>
                <a:latin typeface="Arial Rounded MT"/>
              </a:rPr>
              <a:t> </a:t>
            </a:r>
            <a:r>
              <a:rPr lang="en-GB" sz="1600" spc="-35" dirty="0" smtClean="0">
                <a:solidFill>
                  <a:schemeClr val="bg1"/>
                </a:solidFill>
                <a:latin typeface="Arial Rounded MT"/>
              </a:rPr>
              <a:t>    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spc="-35" dirty="0">
              <a:solidFill>
                <a:schemeClr val="bg1"/>
              </a:solidFill>
              <a:latin typeface="Arial Rounded MT"/>
            </a:endParaRPr>
          </a:p>
          <a:p>
            <a:endParaRPr lang="en-GB" sz="1600" u="sng" spc="-35" dirty="0">
              <a:solidFill>
                <a:schemeClr val="bg1"/>
              </a:solidFill>
              <a:latin typeface="Arial Rounded M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4725144"/>
            <a:ext cx="285908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14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08504" y="-62651"/>
            <a:ext cx="9314229" cy="6984776"/>
          </a:xfrm>
          <a:prstGeom prst="rect">
            <a:avLst/>
          </a:prstGeom>
          <a:solidFill>
            <a:srgbClr val="DC00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bject 18"/>
          <p:cNvSpPr/>
          <p:nvPr/>
        </p:nvSpPr>
        <p:spPr>
          <a:xfrm>
            <a:off x="-144016" y="-1"/>
            <a:ext cx="9281666" cy="6957393"/>
          </a:xfrm>
          <a:custGeom>
            <a:avLst/>
            <a:gdLst/>
            <a:ahLst/>
            <a:cxnLst/>
            <a:rect l="l" t="t" r="r" b="b"/>
            <a:pathLst>
              <a:path w="9137650" h="6870065">
                <a:moveTo>
                  <a:pt x="0" y="6869645"/>
                </a:moveTo>
                <a:lnTo>
                  <a:pt x="9137650" y="6869645"/>
                </a:lnTo>
                <a:lnTo>
                  <a:pt x="9137650" y="0"/>
                </a:lnTo>
                <a:lnTo>
                  <a:pt x="0" y="0"/>
                </a:lnTo>
                <a:lnTo>
                  <a:pt x="0" y="6869645"/>
                </a:lnTo>
                <a:close/>
              </a:path>
            </a:pathLst>
          </a:custGeom>
          <a:ln w="6350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1" name="Straight Connector 10"/>
          <p:cNvCxnSpPr/>
          <p:nvPr/>
        </p:nvCxnSpPr>
        <p:spPr>
          <a:xfrm>
            <a:off x="459648" y="908720"/>
            <a:ext cx="59766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12796" y="568425"/>
            <a:ext cx="867718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1840864" algn="l"/>
                <a:tab pos="2932430" algn="l"/>
              </a:tabLst>
            </a:pPr>
            <a:r>
              <a:rPr lang="en-GB" sz="2000" b="1" spc="260" dirty="0" smtClean="0">
                <a:solidFill>
                  <a:schemeClr val="bg1"/>
                </a:solidFill>
                <a:latin typeface="Hand Of Sean (Demo)"/>
                <a:cs typeface="Arial" panose="020B0604020202020204" pitchFamily="34" charset="0"/>
              </a:rPr>
              <a:t>SCIE: Methodology Phases 1-7 Continued…</a:t>
            </a:r>
            <a:endParaRPr lang="en-GB" sz="2000" b="1" spc="260" dirty="0">
              <a:solidFill>
                <a:srgbClr val="522E91"/>
              </a:solidFill>
              <a:latin typeface="Hand Of Sean (Demo)"/>
              <a:cs typeface="Hand Of Sean (Demo)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5098" y="1484784"/>
            <a:ext cx="829135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u="sng" spc="-35" dirty="0" smtClean="0">
                <a:solidFill>
                  <a:schemeClr val="bg1"/>
                </a:solidFill>
                <a:latin typeface="Arial Rounded MT"/>
              </a:rPr>
              <a:t>Phase 4. Asset Based workshop and Reporting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spc="-35" dirty="0" smtClean="0">
                <a:solidFill>
                  <a:schemeClr val="bg1"/>
                </a:solidFill>
                <a:latin typeface="Arial Rounded MT"/>
              </a:rPr>
              <a:t>SCIE and David Russell from SPICE a leading expert on asset based approaches, facilitated a workshop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spc="-35" dirty="0" smtClean="0">
                <a:solidFill>
                  <a:schemeClr val="bg1"/>
                </a:solidFill>
                <a:latin typeface="Arial Rounded MT"/>
              </a:rPr>
              <a:t>18 people took part plus local council representatives, CCG, Housing Association, the voluntary and Community Sector to improve live in care homes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spc="-35" dirty="0" smtClean="0">
                <a:solidFill>
                  <a:schemeClr val="bg1"/>
                </a:solidFill>
                <a:latin typeface="Arial Rounded MT"/>
              </a:rPr>
              <a:t>The workshop mapped out local community assets and developed points of action</a:t>
            </a:r>
            <a:br>
              <a:rPr lang="en-GB" sz="1600" spc="-35" dirty="0" smtClean="0">
                <a:solidFill>
                  <a:schemeClr val="bg1"/>
                </a:solidFill>
                <a:latin typeface="Arial Rounded MT"/>
              </a:rPr>
            </a:br>
            <a:endParaRPr lang="en-GB" sz="1600" spc="-35" dirty="0">
              <a:solidFill>
                <a:schemeClr val="bg1"/>
              </a:solidFill>
              <a:latin typeface="Arial Rounded MT"/>
            </a:endParaRPr>
          </a:p>
          <a:p>
            <a:r>
              <a:rPr lang="en-GB" sz="1600" u="sng" spc="-35" dirty="0" smtClean="0">
                <a:solidFill>
                  <a:schemeClr val="bg1"/>
                </a:solidFill>
                <a:latin typeface="Arial Rounded MT"/>
              </a:rPr>
              <a:t>Phase 5. Presentation of findings to FotE Board – March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spc="-35" dirty="0" smtClean="0">
                <a:solidFill>
                  <a:schemeClr val="bg1"/>
                </a:solidFill>
                <a:latin typeface="Arial Rounded MT"/>
              </a:rPr>
              <a:t>The findings were presented to the Board of Trustees with agreement to proceed with a full pilot project at Woking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spc="-35" dirty="0" smtClean="0">
              <a:solidFill>
                <a:schemeClr val="bg1"/>
              </a:solidFill>
              <a:latin typeface="Arial Rounded MT"/>
            </a:endParaRPr>
          </a:p>
          <a:p>
            <a:r>
              <a:rPr lang="en-GB" sz="1600" u="sng" spc="-35" dirty="0" smtClean="0">
                <a:solidFill>
                  <a:schemeClr val="bg1"/>
                </a:solidFill>
                <a:latin typeface="Arial Rounded MT"/>
              </a:rPr>
              <a:t>Phase 6. Workshop for Service Managers at Woking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spc="-35" dirty="0" smtClean="0">
                <a:solidFill>
                  <a:schemeClr val="bg1"/>
                </a:solidFill>
                <a:latin typeface="Arial Rounded MT"/>
              </a:rPr>
              <a:t>Workshop with Service Managers to present findings and research and to discuss opportunities and challenges it presents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spc="-35" dirty="0">
              <a:solidFill>
                <a:schemeClr val="bg1"/>
              </a:solidFill>
              <a:latin typeface="Arial Rounded MT"/>
            </a:endParaRPr>
          </a:p>
          <a:p>
            <a:r>
              <a:rPr lang="en-GB" sz="1600" u="sng" spc="-35" dirty="0" smtClean="0">
                <a:solidFill>
                  <a:schemeClr val="bg1"/>
                </a:solidFill>
                <a:latin typeface="Arial Rounded MT"/>
              </a:rPr>
              <a:t>Phase 7. Rollout of Community Asset Mapping to other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spc="-35" dirty="0" smtClean="0">
                <a:solidFill>
                  <a:schemeClr val="bg1"/>
                </a:solidFill>
                <a:latin typeface="Arial Rounded MT"/>
              </a:rPr>
              <a:t>Ongoing plans to replicate the research and Workshops to other Care Homes and Service locations.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spc="-35" dirty="0">
              <a:solidFill>
                <a:schemeClr val="bg1"/>
              </a:solidFill>
              <a:latin typeface="Arial Rounded MT"/>
            </a:endParaRPr>
          </a:p>
          <a:p>
            <a:endParaRPr lang="en-GB" sz="1600" u="sng" spc="-35" dirty="0">
              <a:solidFill>
                <a:schemeClr val="bg1"/>
              </a:solidFill>
              <a:latin typeface="Arial Rounded MT"/>
            </a:endParaRPr>
          </a:p>
        </p:txBody>
      </p:sp>
    </p:spTree>
    <p:extLst>
      <p:ext uri="{BB962C8B-B14F-4D97-AF65-F5344CB8AC3E}">
        <p14:creationId xmlns:p14="http://schemas.microsoft.com/office/powerpoint/2010/main" val="2903195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67277" y="242"/>
            <a:ext cx="9311275" cy="6858001"/>
          </a:xfrm>
          <a:prstGeom prst="rect">
            <a:avLst/>
          </a:prstGeom>
          <a:solidFill>
            <a:srgbClr val="9B5C9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57200" y="189607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 smtClean="0">
              <a:latin typeface="Arial"/>
              <a:cs typeface="Arial"/>
            </a:endParaRPr>
          </a:p>
          <a:p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6917948" y="-505715"/>
            <a:ext cx="166116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solidFill>
                  <a:srgbClr val="939598"/>
                </a:solidFill>
                <a:latin typeface="Arial Rounded MT"/>
                <a:cs typeface="Arial Rounded MT"/>
              </a:rPr>
              <a:t>Present</a:t>
            </a:r>
            <a:r>
              <a:rPr sz="1000" spc="15" dirty="0">
                <a:solidFill>
                  <a:srgbClr val="939598"/>
                </a:solidFill>
                <a:latin typeface="Arial Rounded MT"/>
                <a:cs typeface="Arial Rounded MT"/>
              </a:rPr>
              <a:t>a</a:t>
            </a:r>
            <a:r>
              <a:rPr sz="1000" dirty="0">
                <a:solidFill>
                  <a:srgbClr val="939598"/>
                </a:solidFill>
                <a:latin typeface="Arial Rounded MT"/>
                <a:cs typeface="Arial Rounded MT"/>
              </a:rPr>
              <a:t>tion Titl</a:t>
            </a:r>
            <a:r>
              <a:rPr sz="1000" spc="-30" dirty="0">
                <a:solidFill>
                  <a:srgbClr val="939598"/>
                </a:solidFill>
                <a:latin typeface="Arial Rounded MT"/>
                <a:cs typeface="Arial Rounded MT"/>
              </a:rPr>
              <a:t>e</a:t>
            </a:r>
            <a:r>
              <a:rPr sz="1000" dirty="0">
                <a:solidFill>
                  <a:srgbClr val="939598"/>
                </a:solidFill>
                <a:latin typeface="Arial Rounded MT"/>
                <a:cs typeface="Arial Rounded MT"/>
              </a:rPr>
              <a:t>, M</a:t>
            </a:r>
            <a:r>
              <a:rPr sz="1000" spc="-20" dirty="0">
                <a:solidFill>
                  <a:srgbClr val="939598"/>
                </a:solidFill>
                <a:latin typeface="Arial Rounded MT"/>
                <a:cs typeface="Arial Rounded MT"/>
              </a:rPr>
              <a:t>a</a:t>
            </a:r>
            <a:r>
              <a:rPr sz="1000" dirty="0">
                <a:solidFill>
                  <a:srgbClr val="939598"/>
                </a:solidFill>
                <a:latin typeface="Arial Rounded MT"/>
                <a:cs typeface="Arial Rounded MT"/>
              </a:rPr>
              <a:t>y 2015</a:t>
            </a:r>
            <a:endParaRPr sz="1000" dirty="0">
              <a:latin typeface="Arial Rounded MT"/>
              <a:cs typeface="Arial Rounded M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29468" y="692696"/>
            <a:ext cx="83177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bject 7"/>
          <p:cNvSpPr txBox="1"/>
          <p:nvPr/>
        </p:nvSpPr>
        <p:spPr>
          <a:xfrm>
            <a:off x="326652" y="232519"/>
            <a:ext cx="864659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1840864" algn="l"/>
                <a:tab pos="2932430" algn="l"/>
              </a:tabLst>
            </a:pPr>
            <a:r>
              <a:rPr lang="en-GB" sz="2000" spc="260" dirty="0" smtClean="0">
                <a:solidFill>
                  <a:schemeClr val="bg1"/>
                </a:solidFill>
                <a:latin typeface="Hand Of Sean (Demo)"/>
                <a:cs typeface="Arial" panose="020B0604020202020204" pitchFamily="34" charset="0"/>
              </a:rPr>
              <a:t>The pilot progress to date…..</a:t>
            </a:r>
            <a:endParaRPr lang="en-GB" sz="2000" dirty="0">
              <a:solidFill>
                <a:schemeClr val="bg1"/>
              </a:solidFill>
              <a:latin typeface="Hand Of Sean (Demo)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0191" y="709899"/>
            <a:ext cx="842121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has the pilot provided better outcomes for the people of Woking?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early days as the pilot has only been going for 6 months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breaking down of Silos for the Care Home and Bradbury Centre!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Care Home and the Bradbury Centre have joint meetings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Activities Co-Ordinator within FotE are taking part in NAPPA training courses which involves community 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of mind set FotE staff at the Care Home and Bradbury Centre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Visiting Friends Volunteer Services visit the Care Home and get involved with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housing associations are invited to take part in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058" y="4797152"/>
            <a:ext cx="382905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460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67277" y="242"/>
            <a:ext cx="9311275" cy="6858001"/>
          </a:xfrm>
          <a:prstGeom prst="rect">
            <a:avLst/>
          </a:prstGeom>
          <a:solidFill>
            <a:srgbClr val="9B5C9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57200" y="189607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 smtClean="0">
              <a:latin typeface="Arial"/>
              <a:cs typeface="Arial"/>
            </a:endParaRPr>
          </a:p>
          <a:p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6917948" y="-505715"/>
            <a:ext cx="166116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solidFill>
                  <a:srgbClr val="939598"/>
                </a:solidFill>
                <a:latin typeface="Arial Rounded MT"/>
                <a:cs typeface="Arial Rounded MT"/>
              </a:rPr>
              <a:t>Present</a:t>
            </a:r>
            <a:r>
              <a:rPr sz="1000" spc="15" dirty="0">
                <a:solidFill>
                  <a:srgbClr val="939598"/>
                </a:solidFill>
                <a:latin typeface="Arial Rounded MT"/>
                <a:cs typeface="Arial Rounded MT"/>
              </a:rPr>
              <a:t>a</a:t>
            </a:r>
            <a:r>
              <a:rPr sz="1000" dirty="0">
                <a:solidFill>
                  <a:srgbClr val="939598"/>
                </a:solidFill>
                <a:latin typeface="Arial Rounded MT"/>
                <a:cs typeface="Arial Rounded MT"/>
              </a:rPr>
              <a:t>tion Titl</a:t>
            </a:r>
            <a:r>
              <a:rPr sz="1000" spc="-30" dirty="0">
                <a:solidFill>
                  <a:srgbClr val="939598"/>
                </a:solidFill>
                <a:latin typeface="Arial Rounded MT"/>
                <a:cs typeface="Arial Rounded MT"/>
              </a:rPr>
              <a:t>e</a:t>
            </a:r>
            <a:r>
              <a:rPr sz="1000" dirty="0">
                <a:solidFill>
                  <a:srgbClr val="939598"/>
                </a:solidFill>
                <a:latin typeface="Arial Rounded MT"/>
                <a:cs typeface="Arial Rounded MT"/>
              </a:rPr>
              <a:t>, M</a:t>
            </a:r>
            <a:r>
              <a:rPr sz="1000" spc="-20" dirty="0">
                <a:solidFill>
                  <a:srgbClr val="939598"/>
                </a:solidFill>
                <a:latin typeface="Arial Rounded MT"/>
                <a:cs typeface="Arial Rounded MT"/>
              </a:rPr>
              <a:t>a</a:t>
            </a:r>
            <a:r>
              <a:rPr sz="1000" dirty="0">
                <a:solidFill>
                  <a:srgbClr val="939598"/>
                </a:solidFill>
                <a:latin typeface="Arial Rounded MT"/>
                <a:cs typeface="Arial Rounded MT"/>
              </a:rPr>
              <a:t>y 2015</a:t>
            </a:r>
            <a:endParaRPr sz="1000" dirty="0">
              <a:latin typeface="Arial Rounded MT"/>
              <a:cs typeface="Arial Rounded M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29468" y="692696"/>
            <a:ext cx="83177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bject 7"/>
          <p:cNvSpPr txBox="1"/>
          <p:nvPr/>
        </p:nvSpPr>
        <p:spPr>
          <a:xfrm>
            <a:off x="326652" y="232519"/>
            <a:ext cx="864659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1840864" algn="l"/>
                <a:tab pos="2932430" algn="l"/>
              </a:tabLst>
            </a:pPr>
            <a:r>
              <a:rPr lang="en-GB" sz="2000" spc="260" dirty="0" smtClean="0">
                <a:solidFill>
                  <a:schemeClr val="bg1"/>
                </a:solidFill>
                <a:latin typeface="Hand Of Sean (Demo)"/>
                <a:cs typeface="Arial" panose="020B0604020202020204" pitchFamily="34" charset="0"/>
              </a:rPr>
              <a:t>The pilot progress to date (</a:t>
            </a:r>
            <a:r>
              <a:rPr lang="en-GB" sz="2000" spc="260" dirty="0" err="1" smtClean="0">
                <a:solidFill>
                  <a:schemeClr val="bg1"/>
                </a:solidFill>
                <a:latin typeface="Hand Of Sean (Demo)"/>
                <a:cs typeface="Arial" panose="020B0604020202020204" pitchFamily="34" charset="0"/>
              </a:rPr>
              <a:t>Cont</a:t>
            </a:r>
            <a:r>
              <a:rPr lang="en-GB" sz="2000" spc="260" dirty="0" smtClean="0">
                <a:solidFill>
                  <a:schemeClr val="bg1"/>
                </a:solidFill>
                <a:latin typeface="Hand Of Sean (Demo)"/>
                <a:cs typeface="Arial" panose="020B0604020202020204" pitchFamily="34" charset="0"/>
              </a:rPr>
              <a:t>)…..</a:t>
            </a:r>
            <a:endParaRPr lang="en-GB" sz="2000" dirty="0">
              <a:solidFill>
                <a:schemeClr val="bg1"/>
              </a:solidFill>
              <a:latin typeface="Hand Of Sean (Demo)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7753" y="908720"/>
            <a:ext cx="842121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Communities within this area have become more open and involving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Appointment  of the Engagement Manager (Jan 19) to work across both sites and community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 meeting with SCIE to discuss how progress is being made using a theme approach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Involvement of local groups, churches &amp; local voluntary organisations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Care Home has a regular event for Mothers and Toddlers and now provided baby changing facilities and play areas for children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is a challenge still and one major concern being explored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April 18 a Community Volunteer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Connector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being appointed &amp; funded by Woking council  to work with older people on a one to one basis to connect them with local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84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16794" y="-55377"/>
            <a:ext cx="5292080" cy="6922144"/>
          </a:xfrm>
          <a:prstGeom prst="rect">
            <a:avLst/>
          </a:prstGeom>
          <a:solidFill>
            <a:srgbClr val="DC00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5600" lvl="0" indent="-342900">
              <a:buClr>
                <a:srgbClr val="FFFFFF"/>
              </a:buClr>
              <a:buFont typeface="Arial" panose="020B0604020202020204" pitchFamily="34" charset="0"/>
              <a:buChar char="•"/>
              <a:tabLst>
                <a:tab pos="372745" algn="l"/>
              </a:tabLst>
            </a:pPr>
            <a:endParaRPr lang="en-GB" sz="1600" spc="-5" dirty="0">
              <a:solidFill>
                <a:srgbClr val="FFFFFF"/>
              </a:solidFill>
              <a:latin typeface="Arial Rounded MT"/>
              <a:cs typeface="Arial Rounded M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292080" y="-603448"/>
            <a:ext cx="0" cy="70567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9512" y="518155"/>
            <a:ext cx="4896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b="1" dirty="0">
              <a:solidFill>
                <a:schemeClr val="bg1"/>
              </a:solidFill>
              <a:latin typeface="Hand Of Sean (Demo)"/>
              <a:cs typeface="Arial"/>
            </a:endParaRPr>
          </a:p>
          <a:p>
            <a:r>
              <a:rPr lang="en-GB" sz="2000" b="1" dirty="0" smtClean="0">
                <a:solidFill>
                  <a:schemeClr val="bg1"/>
                </a:solidFill>
                <a:latin typeface="Hand Of Sean (Demo)"/>
                <a:cs typeface="Arial"/>
              </a:rPr>
              <a:t>Todays Presentation</a:t>
            </a:r>
          </a:p>
          <a:p>
            <a:r>
              <a:rPr lang="en-GB" sz="1400" b="1" dirty="0" smtClean="0">
                <a:solidFill>
                  <a:schemeClr val="bg1"/>
                </a:solidFill>
                <a:latin typeface="Arial"/>
                <a:cs typeface="Arial"/>
              </a:rPr>
              <a:t>___________________________</a:t>
            </a:r>
            <a:endParaRPr lang="en-GB"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86" y="-14055"/>
            <a:ext cx="3868714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7539" y="1484784"/>
            <a:ext cx="877852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to Friends of the Elderly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Vision, Mission and Aims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Older People Living in the UK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Consequences of the UK Ageing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Skills for Care Workforce Report (2017) 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Timeline: SCIE Research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SCIE Objectives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Community Asset Mapping?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ites Woking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 Methodology &amp; 7 Phases of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Progress to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Histories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311" y="-99392"/>
            <a:ext cx="9469558" cy="71161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" y="189607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 smtClean="0">
              <a:solidFill>
                <a:srgbClr val="2B2B2B"/>
              </a:solidFill>
              <a:latin typeface="Arial"/>
              <a:cs typeface="Arial"/>
            </a:endParaRPr>
          </a:p>
          <a:p>
            <a:endParaRPr lang="en-US" dirty="0" smtClean="0">
              <a:solidFill>
                <a:srgbClr val="2B2B2B"/>
              </a:solidFill>
              <a:latin typeface="Arial"/>
              <a:cs typeface="Arial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6917948" y="-505715"/>
            <a:ext cx="166116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000" dirty="0">
                <a:solidFill>
                  <a:srgbClr val="939598"/>
                </a:solidFill>
                <a:latin typeface="Arial Rounded MT"/>
                <a:cs typeface="Arial Rounded MT"/>
              </a:rPr>
              <a:t>Present</a:t>
            </a:r>
            <a:r>
              <a:rPr sz="1000" spc="15" dirty="0">
                <a:solidFill>
                  <a:srgbClr val="939598"/>
                </a:solidFill>
                <a:latin typeface="Arial Rounded MT"/>
                <a:cs typeface="Arial Rounded MT"/>
              </a:rPr>
              <a:t>a</a:t>
            </a:r>
            <a:r>
              <a:rPr sz="1000" dirty="0">
                <a:solidFill>
                  <a:srgbClr val="939598"/>
                </a:solidFill>
                <a:latin typeface="Arial Rounded MT"/>
                <a:cs typeface="Arial Rounded MT"/>
              </a:rPr>
              <a:t>tion Titl</a:t>
            </a:r>
            <a:r>
              <a:rPr sz="1000" spc="-30" dirty="0">
                <a:solidFill>
                  <a:srgbClr val="939598"/>
                </a:solidFill>
                <a:latin typeface="Arial Rounded MT"/>
                <a:cs typeface="Arial Rounded MT"/>
              </a:rPr>
              <a:t>e</a:t>
            </a:r>
            <a:r>
              <a:rPr sz="1000" dirty="0">
                <a:solidFill>
                  <a:srgbClr val="939598"/>
                </a:solidFill>
                <a:latin typeface="Arial Rounded MT"/>
                <a:cs typeface="Arial Rounded MT"/>
              </a:rPr>
              <a:t>, M</a:t>
            </a:r>
            <a:r>
              <a:rPr sz="1000" spc="-20" dirty="0">
                <a:solidFill>
                  <a:srgbClr val="939598"/>
                </a:solidFill>
                <a:latin typeface="Arial Rounded MT"/>
                <a:cs typeface="Arial Rounded MT"/>
              </a:rPr>
              <a:t>a</a:t>
            </a:r>
            <a:r>
              <a:rPr sz="1000" dirty="0">
                <a:solidFill>
                  <a:srgbClr val="939598"/>
                </a:solidFill>
                <a:latin typeface="Arial Rounded MT"/>
                <a:cs typeface="Arial Rounded MT"/>
              </a:rPr>
              <a:t>y 2015</a:t>
            </a:r>
            <a:endParaRPr sz="1000" dirty="0">
              <a:solidFill>
                <a:srgbClr val="2B2B2B"/>
              </a:solidFill>
              <a:latin typeface="Arial Rounded MT"/>
              <a:cs typeface="Arial Rounded MT"/>
            </a:endParaRPr>
          </a:p>
        </p:txBody>
      </p:sp>
      <p:sp>
        <p:nvSpPr>
          <p:cNvPr id="11" name="object 7"/>
          <p:cNvSpPr txBox="1"/>
          <p:nvPr/>
        </p:nvSpPr>
        <p:spPr>
          <a:xfrm>
            <a:off x="326652" y="232519"/>
            <a:ext cx="864659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1840864" algn="l"/>
                <a:tab pos="2932430" algn="l"/>
              </a:tabLst>
            </a:pPr>
            <a:r>
              <a:rPr lang="en-GB" sz="2000" u="sng" spc="260" dirty="0" smtClean="0">
                <a:solidFill>
                  <a:schemeClr val="bg1"/>
                </a:solidFill>
                <a:latin typeface="Hand Of Sean (Demo)"/>
                <a:cs typeface="Arial" panose="020B0604020202020204" pitchFamily="34" charset="0"/>
              </a:rPr>
              <a:t>Case History 1. – Triangle Community Services</a:t>
            </a:r>
            <a:endParaRPr lang="en-GB" sz="2000" u="sng" dirty="0">
              <a:solidFill>
                <a:schemeClr val="bg1"/>
              </a:solidFill>
              <a:latin typeface="Hand Of Sean (Demo)"/>
              <a:cs typeface="Arial" panose="020B0604020202020204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52" y="908720"/>
            <a:ext cx="8407400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51146" y="1050443"/>
            <a:ext cx="842121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service user of Triangle Home Care Woking Branch was under the care of the NHS Mental Health Team for a mental health condition. This person had no confidence, low self-esteem, would not go out, was very isolated in her community and very lonely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the Visiting Friends project we put them in touch with our Day Centre and the volunteer visited on a regular basis to form a friendship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Overtime the service users confidence improved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Service User become more outgoing, made friends with her those at her community 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Took part in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longer cared for by the Mental Health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has reduced the medication being taken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409" y="4759226"/>
            <a:ext cx="4213225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7168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8750" y="-62651"/>
            <a:ext cx="9314229" cy="6984776"/>
          </a:xfrm>
          <a:prstGeom prst="rect">
            <a:avLst/>
          </a:prstGeom>
          <a:solidFill>
            <a:srgbClr val="DC00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bject 18"/>
          <p:cNvSpPr/>
          <p:nvPr/>
        </p:nvSpPr>
        <p:spPr>
          <a:xfrm>
            <a:off x="-144016" y="-1"/>
            <a:ext cx="9281666" cy="6957393"/>
          </a:xfrm>
          <a:custGeom>
            <a:avLst/>
            <a:gdLst/>
            <a:ahLst/>
            <a:cxnLst/>
            <a:rect l="l" t="t" r="r" b="b"/>
            <a:pathLst>
              <a:path w="9137650" h="6870065">
                <a:moveTo>
                  <a:pt x="0" y="6869645"/>
                </a:moveTo>
                <a:lnTo>
                  <a:pt x="9137650" y="6869645"/>
                </a:lnTo>
                <a:lnTo>
                  <a:pt x="9137650" y="0"/>
                </a:lnTo>
                <a:lnTo>
                  <a:pt x="0" y="0"/>
                </a:lnTo>
                <a:lnTo>
                  <a:pt x="0" y="6869645"/>
                </a:lnTo>
                <a:close/>
              </a:path>
            </a:pathLst>
          </a:custGeom>
          <a:ln w="6350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1" name="Straight Connector 10"/>
          <p:cNvCxnSpPr/>
          <p:nvPr/>
        </p:nvCxnSpPr>
        <p:spPr>
          <a:xfrm>
            <a:off x="539552" y="1196752"/>
            <a:ext cx="59766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28544" y="476672"/>
            <a:ext cx="867718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1840864" algn="l"/>
                <a:tab pos="2932430" algn="l"/>
              </a:tabLst>
            </a:pPr>
            <a:r>
              <a:rPr lang="en-GB" sz="2000" spc="260" dirty="0" smtClean="0">
                <a:solidFill>
                  <a:schemeClr val="bg1"/>
                </a:solidFill>
                <a:latin typeface="Hand Of Sean (Demo)"/>
                <a:cs typeface="Arial" panose="020B0604020202020204" pitchFamily="34" charset="0"/>
              </a:rPr>
              <a:t> Case History 2 </a:t>
            </a:r>
            <a:r>
              <a:rPr lang="en-GB" sz="2000" spc="260" dirty="0">
                <a:solidFill>
                  <a:schemeClr val="bg1"/>
                </a:solidFill>
                <a:latin typeface="Hand Of Sean (Demo)"/>
                <a:cs typeface="Arial" panose="020B0604020202020204" pitchFamily="34" charset="0"/>
              </a:rPr>
              <a:t>– </a:t>
            </a:r>
            <a:r>
              <a:rPr lang="en-GB" sz="2000" spc="260" dirty="0" smtClean="0">
                <a:solidFill>
                  <a:schemeClr val="bg1"/>
                </a:solidFill>
                <a:latin typeface="Hand Of Sean (Demo)"/>
                <a:cs typeface="Arial" panose="020B0604020202020204" pitchFamily="34" charset="0"/>
              </a:rPr>
              <a:t>Bernard Sunley Care Home</a:t>
            </a:r>
            <a:endParaRPr lang="en-GB" sz="2000" spc="260" dirty="0">
              <a:solidFill>
                <a:schemeClr val="bg1"/>
              </a:solidFill>
              <a:latin typeface="Hand Of Sean (Demo)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5098" y="1484784"/>
            <a:ext cx="829135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spc="-3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service user of </a:t>
            </a:r>
            <a:r>
              <a:rPr lang="en-GB" sz="1600" spc="-3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Triangle Day </a:t>
            </a:r>
            <a:r>
              <a:rPr lang="en-GB" sz="1600" spc="-3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 </a:t>
            </a:r>
            <a:r>
              <a:rPr lang="en-GB" sz="1600" spc="-3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</a:t>
            </a:r>
            <a:r>
              <a:rPr lang="en-GB" sz="1600" spc="-3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referred to </a:t>
            </a:r>
            <a:r>
              <a:rPr lang="en-GB" sz="1600" spc="-3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Bernard Sunley Care Home. </a:t>
            </a:r>
            <a:endParaRPr lang="en-GB" sz="1600" spc="-3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spc="-3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spc="-3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1600" spc="-3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were </a:t>
            </a:r>
            <a:r>
              <a:rPr lang="en-GB" sz="1600" spc="-3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increasingly concerned that their relative was </a:t>
            </a:r>
            <a:r>
              <a:rPr lang="en-GB" sz="1600" spc="-3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becoming </a:t>
            </a:r>
            <a:r>
              <a:rPr lang="en-GB" sz="1600" spc="-3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GB" sz="1600" spc="-3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</a:t>
            </a:r>
            <a:r>
              <a:rPr lang="en-GB" sz="1600" spc="-3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</a:t>
            </a:r>
            <a:r>
              <a:rPr lang="en-GB" sz="1600" spc="-3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  dementia type condition advancing while living at home.</a:t>
            </a:r>
            <a:endParaRPr lang="en-GB" sz="1600" spc="-3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spc="-3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spc="-3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family were </a:t>
            </a:r>
            <a:r>
              <a:rPr lang="en-GB" sz="1600" spc="-3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impressed </a:t>
            </a:r>
            <a:r>
              <a:rPr lang="en-GB" sz="1600" spc="-3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how their relative </a:t>
            </a:r>
            <a:r>
              <a:rPr lang="en-GB" sz="1600" spc="-3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settled </a:t>
            </a:r>
            <a:r>
              <a:rPr lang="en-GB" sz="1600" spc="-3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 the home so </a:t>
            </a:r>
            <a:r>
              <a:rPr lang="en-GB" sz="1600" spc="-3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quickly, </a:t>
            </a:r>
            <a:r>
              <a:rPr lang="en-GB" sz="1600" spc="-3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1600" spc="-3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spc="-3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still continues to attend </a:t>
            </a:r>
            <a:r>
              <a:rPr lang="en-GB" sz="1600" spc="-3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Triangle Day Care Woking on a weekly basis keeping in contact with friends from the Day Centre.</a:t>
            </a:r>
            <a:endParaRPr lang="en-GB" sz="1600" spc="-3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spc="-3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spc="-3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GB" sz="1600" spc="-3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also </a:t>
            </a:r>
            <a:r>
              <a:rPr lang="en-GB" sz="1600" spc="-3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 many new friends </a:t>
            </a:r>
            <a:r>
              <a:rPr lang="en-GB" sz="1600" spc="-3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1600" spc="-3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enjoys trips out with activities </a:t>
            </a:r>
            <a:r>
              <a:rPr lang="en-GB" sz="1600" spc="-3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organised </a:t>
            </a:r>
            <a:r>
              <a:rPr lang="en-GB" sz="1600" spc="-3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the </a:t>
            </a:r>
            <a:r>
              <a:rPr lang="en-GB" sz="1600" spc="-3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Visiting </a:t>
            </a:r>
            <a:r>
              <a:rPr lang="en-GB" sz="1600" spc="-3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Friends Service which is </a:t>
            </a:r>
            <a:r>
              <a:rPr lang="en-GB" sz="1600" spc="-3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 based at the Bradbury Centre.</a:t>
            </a:r>
            <a:endParaRPr lang="en-GB" sz="1600" spc="-3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spc="-35" dirty="0">
              <a:solidFill>
                <a:schemeClr val="bg1"/>
              </a:solidFill>
              <a:latin typeface="Arial Rounded MT"/>
            </a:endParaRPr>
          </a:p>
        </p:txBody>
      </p:sp>
      <p:pic>
        <p:nvPicPr>
          <p:cNvPr id="11266" name="Picture 2" descr="C:\Users\jmaguire\AppData\Local\Microsoft\Windows\Temporary Internet Files\Content.Outlook\K9GL8YJL\FOTE Day 13516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503" y="4437112"/>
            <a:ext cx="3352800" cy="223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023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1760" y="5013176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richard.macintyre@fote.org.uk</a:t>
            </a:r>
            <a:endParaRPr lang="en-US" sz="1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496" y="1787853"/>
            <a:ext cx="777044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Thank you and any Questions?</a:t>
            </a:r>
          </a:p>
          <a:p>
            <a:pPr algn="ctr"/>
            <a:endParaRPr lang="en-US" sz="60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6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837" y="6237312"/>
            <a:ext cx="973661" cy="54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6237312"/>
            <a:ext cx="546444" cy="54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192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4016" y="-126776"/>
            <a:ext cx="9314229" cy="6984776"/>
          </a:xfrm>
          <a:prstGeom prst="rect">
            <a:avLst/>
          </a:prstGeom>
          <a:solidFill>
            <a:srgbClr val="DC00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bject 7"/>
          <p:cNvSpPr txBox="1"/>
          <p:nvPr/>
        </p:nvSpPr>
        <p:spPr>
          <a:xfrm>
            <a:off x="251520" y="498888"/>
            <a:ext cx="8496944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840864" algn="l"/>
                <a:tab pos="2932430" algn="l"/>
              </a:tabLst>
            </a:pPr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References:</a:t>
            </a:r>
            <a:endParaRPr sz="1400" b="1" dirty="0">
              <a:solidFill>
                <a:schemeClr val="bg1"/>
              </a:solidFill>
              <a:latin typeface="Hand Of Sean (Demo)"/>
              <a:cs typeface="Hand Of Sean (Demo)"/>
            </a:endParaRPr>
          </a:p>
        </p:txBody>
      </p:sp>
      <p:sp>
        <p:nvSpPr>
          <p:cNvPr id="8" name="object 18"/>
          <p:cNvSpPr/>
          <p:nvPr/>
        </p:nvSpPr>
        <p:spPr>
          <a:xfrm>
            <a:off x="-144016" y="-1"/>
            <a:ext cx="9281666" cy="6957393"/>
          </a:xfrm>
          <a:custGeom>
            <a:avLst/>
            <a:gdLst/>
            <a:ahLst/>
            <a:cxnLst/>
            <a:rect l="l" t="t" r="r" b="b"/>
            <a:pathLst>
              <a:path w="9137650" h="6870065">
                <a:moveTo>
                  <a:pt x="0" y="6869645"/>
                </a:moveTo>
                <a:lnTo>
                  <a:pt x="9137650" y="6869645"/>
                </a:lnTo>
                <a:lnTo>
                  <a:pt x="9137650" y="0"/>
                </a:lnTo>
                <a:lnTo>
                  <a:pt x="0" y="0"/>
                </a:lnTo>
                <a:lnTo>
                  <a:pt x="0" y="6869645"/>
                </a:lnTo>
                <a:close/>
              </a:path>
            </a:pathLst>
          </a:custGeom>
          <a:ln w="6350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75006"/>
            <a:ext cx="8004175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ject 4"/>
          <p:cNvSpPr txBox="1"/>
          <p:nvPr/>
        </p:nvSpPr>
        <p:spPr>
          <a:xfrm>
            <a:off x="318588" y="1268760"/>
            <a:ext cx="826052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4"/>
          <p:cNvSpPr txBox="1"/>
          <p:nvPr/>
        </p:nvSpPr>
        <p:spPr>
          <a:xfrm>
            <a:off x="318588" y="1124744"/>
            <a:ext cx="8260520" cy="33855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Friends of the Elderly : </a:t>
            </a:r>
            <a:r>
              <a:rPr lang="en-GB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Values and Missions and Aims </a:t>
            </a: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Reaching into communities: </a:t>
            </a:r>
            <a:r>
              <a:rPr lang="en-GB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to explore the potential for a different Friends of the Elderly community offer (</a:t>
            </a: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Skills for Care: </a:t>
            </a:r>
            <a:r>
              <a:rPr lang="en-GB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of </a:t>
            </a:r>
            <a:r>
              <a:rPr lang="en-GB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adult social care sector and workforce in England </a:t>
            </a: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(2017)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Nursing Times: </a:t>
            </a:r>
            <a:r>
              <a:rPr lang="en-GB" sz="14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1400" i="1" dirty="0" smtClean="0">
                <a:solidFill>
                  <a:schemeClr val="bg1"/>
                </a:solidFill>
                <a:latin typeface="Arial"/>
                <a:cs typeface="Arial"/>
              </a:rPr>
              <a:t>Applicants for </a:t>
            </a:r>
            <a:r>
              <a:rPr lang="en-GB" sz="1400" i="1" dirty="0">
                <a:solidFill>
                  <a:schemeClr val="bg1"/>
                </a:solidFill>
                <a:latin typeface="Arial"/>
                <a:cs typeface="Arial"/>
              </a:rPr>
              <a:t>n</a:t>
            </a:r>
            <a:r>
              <a:rPr lang="en-GB" sz="1400" i="1" dirty="0" smtClean="0">
                <a:solidFill>
                  <a:schemeClr val="bg1"/>
                </a:solidFill>
                <a:latin typeface="Arial"/>
                <a:cs typeface="Arial"/>
              </a:rPr>
              <a:t>ursing </a:t>
            </a:r>
            <a:r>
              <a:rPr lang="en-GB" sz="1400" i="1" dirty="0">
                <a:solidFill>
                  <a:schemeClr val="bg1"/>
                </a:solidFill>
                <a:latin typeface="Arial"/>
                <a:cs typeface="Arial"/>
              </a:rPr>
              <a:t>c</a:t>
            </a:r>
            <a:r>
              <a:rPr lang="en-GB" sz="1400" i="1" dirty="0" smtClean="0">
                <a:solidFill>
                  <a:schemeClr val="bg1"/>
                </a:solidFill>
                <a:latin typeface="Arial"/>
                <a:cs typeface="Arial"/>
              </a:rPr>
              <a:t>ourses fall for second year running since scraping the student bursary (2018)      </a:t>
            </a:r>
            <a:endParaRPr lang="en-GB" sz="1400" i="1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GB" sz="800" dirty="0">
                <a:solidFill>
                  <a:schemeClr val="bg1"/>
                </a:solidFill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45024"/>
            <a:ext cx="2968625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3721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5C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7200" y="189607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 smtClean="0">
              <a:latin typeface="Arial"/>
              <a:cs typeface="Arial"/>
            </a:endParaRPr>
          </a:p>
          <a:p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11" name="object 7"/>
          <p:cNvSpPr txBox="1"/>
          <p:nvPr/>
        </p:nvSpPr>
        <p:spPr>
          <a:xfrm>
            <a:off x="244611" y="188640"/>
            <a:ext cx="6111802" cy="12618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840864" algn="l"/>
                <a:tab pos="2932430" algn="l"/>
              </a:tabLst>
            </a:pPr>
            <a:r>
              <a:rPr lang="en-GB" sz="2000" b="1" dirty="0" smtClean="0">
                <a:solidFill>
                  <a:schemeClr val="bg1"/>
                </a:solidFill>
                <a:latin typeface="Hand Of Sean (Demo)"/>
                <a:cs typeface="Arial" panose="020B0604020202020204" pitchFamily="34" charset="0"/>
              </a:rPr>
              <a:t>About Me:</a:t>
            </a:r>
          </a:p>
          <a:p>
            <a:pPr marL="12700">
              <a:lnSpc>
                <a:spcPct val="100000"/>
              </a:lnSpc>
              <a:tabLst>
                <a:tab pos="1840864" algn="l"/>
                <a:tab pos="2932430" algn="l"/>
              </a:tabLst>
            </a:pPr>
            <a:endParaRPr lang="en-GB" sz="800" b="1" dirty="0" smtClean="0">
              <a:solidFill>
                <a:schemeClr val="bg1"/>
              </a:solidFill>
              <a:latin typeface="Hand Of Sean (Demo)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1840864" algn="l"/>
                <a:tab pos="2932430" algn="l"/>
              </a:tabLst>
            </a:pPr>
            <a:r>
              <a:rPr lang="en-GB" sz="2000" b="1" dirty="0" smtClean="0">
                <a:solidFill>
                  <a:schemeClr val="bg1"/>
                </a:solidFill>
                <a:latin typeface="Hand Of Sean (Demo)"/>
                <a:cs typeface="Arial" panose="020B0604020202020204" pitchFamily="34" charset="0"/>
              </a:rPr>
              <a:t>Richard Macintyre </a:t>
            </a:r>
            <a:r>
              <a:rPr lang="en-GB" sz="2000" b="1" dirty="0" err="1" smtClean="0">
                <a:solidFill>
                  <a:schemeClr val="bg1"/>
                </a:solidFill>
                <a:latin typeface="Hand Of Sean (Demo)"/>
                <a:cs typeface="Arial" panose="020B0604020202020204" pitchFamily="34" charset="0"/>
              </a:rPr>
              <a:t>B.Sc</a:t>
            </a:r>
            <a:r>
              <a:rPr lang="en-GB" sz="2000" b="1" dirty="0" smtClean="0">
                <a:solidFill>
                  <a:schemeClr val="bg1"/>
                </a:solidFill>
                <a:latin typeface="Hand Of Sean (Demo)"/>
                <a:cs typeface="Arial" panose="020B0604020202020204" pitchFamily="34" charset="0"/>
              </a:rPr>
              <a:t> (Hons)</a:t>
            </a:r>
          </a:p>
          <a:p>
            <a:pPr marL="12700">
              <a:lnSpc>
                <a:spcPct val="100000"/>
              </a:lnSpc>
              <a:tabLst>
                <a:tab pos="1840864" algn="l"/>
                <a:tab pos="2932430" algn="l"/>
              </a:tabLst>
            </a:pPr>
            <a:r>
              <a:rPr lang="en-GB" sz="2000" b="1" dirty="0" smtClean="0">
                <a:solidFill>
                  <a:schemeClr val="bg1"/>
                </a:solidFill>
                <a:latin typeface="Hand Of Sean (Demo)"/>
                <a:cs typeface="Arial" panose="020B0604020202020204" pitchFamily="34" charset="0"/>
              </a:rPr>
              <a:t>Director of Quality and Innovation</a:t>
            </a:r>
          </a:p>
          <a:p>
            <a:pPr marL="12700">
              <a:lnSpc>
                <a:spcPct val="100000"/>
              </a:lnSpc>
              <a:tabLst>
                <a:tab pos="1840864" algn="l"/>
                <a:tab pos="2932430" algn="l"/>
              </a:tabLst>
            </a:pPr>
            <a:endParaRPr sz="1400" b="1" dirty="0">
              <a:latin typeface="Hand Of Sean (Demo)"/>
              <a:cs typeface="Hand Of Sean (Demo)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610" y="1263138"/>
            <a:ext cx="6271605" cy="5663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post since 2016</a:t>
            </a:r>
          </a:p>
          <a:p>
            <a:endParaRPr lang="en-GB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Involved in Health and Social Care over many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a Registered Nurse and clinical qualification (Orthopaedics, District Nursing) + Certificate in Management and Practice Teaching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Worked with a range of service user groups, Ex Armed Forces, Mental Health and Palliative Care</a:t>
            </a:r>
          </a:p>
          <a:p>
            <a:endParaRPr lang="en-GB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Held a number of posts e.g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Head of Housing (RBLI), Regional Care Director (Avante Care and Support)</a:t>
            </a:r>
          </a:p>
          <a:p>
            <a:endParaRPr lang="en-GB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Passionate about the care of older people - Dementia type conditions, Mental and Physical Health</a:t>
            </a:r>
          </a:p>
          <a:p>
            <a:endParaRPr lang="en-GB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 of several published articles and a handbook for families about Dementia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 Interests:</a:t>
            </a:r>
          </a:p>
          <a:p>
            <a:endParaRPr lang="en-GB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Living life to the full: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Climbed Mount Everest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Peaks in 24 hours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Paramotoring - April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Advice to my younger self :</a:t>
            </a:r>
          </a:p>
          <a:p>
            <a:endParaRPr lang="en-GB" sz="800" u="sng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yourself, be mindful always and support your family and close friends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Life’s a Journey – Enjoy the ride !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44611" y="1263138"/>
            <a:ext cx="445561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125538"/>
            <a:ext cx="230505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2665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37" y="-20569"/>
            <a:ext cx="5734969" cy="692214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522E9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5600" lvl="0" indent="-342900">
              <a:buClr>
                <a:srgbClr val="FFFFFF"/>
              </a:buClr>
              <a:buFont typeface="Arial" panose="020B0604020202020204" pitchFamily="34" charset="0"/>
              <a:buChar char="•"/>
              <a:tabLst>
                <a:tab pos="372745" algn="l"/>
              </a:tabLst>
            </a:pPr>
            <a:endParaRPr lang="en-GB" sz="1600" spc="-5" dirty="0">
              <a:solidFill>
                <a:srgbClr val="FFFFFF"/>
              </a:solidFill>
              <a:latin typeface="Arial Rounded MT"/>
              <a:cs typeface="Arial Rounded M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189607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 smtClean="0">
              <a:latin typeface="Arial"/>
              <a:cs typeface="Arial"/>
            </a:endParaRPr>
          </a:p>
          <a:p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5" name="object 7"/>
          <p:cNvSpPr txBox="1"/>
          <p:nvPr/>
        </p:nvSpPr>
        <p:spPr>
          <a:xfrm>
            <a:off x="444500" y="332656"/>
            <a:ext cx="48133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Hand Of Sean (Demo)"/>
                <a:cs typeface="Arial" panose="020B0604020202020204" pitchFamily="34" charset="0"/>
              </a:rPr>
              <a:t>Background to Friends of the Elderly</a:t>
            </a:r>
          </a:p>
        </p:txBody>
      </p:sp>
      <p:sp>
        <p:nvSpPr>
          <p:cNvPr id="6" name="object 9"/>
          <p:cNvSpPr txBox="1"/>
          <p:nvPr/>
        </p:nvSpPr>
        <p:spPr>
          <a:xfrm>
            <a:off x="214083" y="836712"/>
            <a:ext cx="5504092" cy="54938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Registered charity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112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 old (1905 – Church Army League of Friends of the Poor)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1972 - became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Friends of the Elderly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£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30m income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 1,000 staff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22 services, 18 </a:t>
            </a: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Regulated and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Day Centres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throughout England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 </a:t>
            </a: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homes -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nursing and </a:t>
            </a: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residential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care and support for over 1500 older </a:t>
            </a: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a 5 year strategy (which includes </a:t>
            </a:r>
            <a:r>
              <a:rPr lang="en-GB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provide Home </a:t>
            </a: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 Services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 provide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voluntary visiting services, </a:t>
            </a: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fundraising and grant giving 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Patron - HM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Queen </a:t>
            </a:r>
            <a:endParaRPr lang="en-GB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President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HRH Princess Alexandra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based in Belgravia SW1 at 40-42 </a:t>
            </a:r>
            <a:r>
              <a:rPr lang="en-GB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Ebury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57200" y="692696"/>
            <a:ext cx="440283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633" y="-6753"/>
            <a:ext cx="3460368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7411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6335" y="-43415"/>
            <a:ext cx="5734969" cy="692214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522E9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5600" lvl="0" indent="-342900">
              <a:buClr>
                <a:srgbClr val="FFFFFF"/>
              </a:buClr>
              <a:buFont typeface="Arial" panose="020B0604020202020204" pitchFamily="34" charset="0"/>
              <a:buChar char="•"/>
              <a:tabLst>
                <a:tab pos="372745" algn="l"/>
              </a:tabLst>
            </a:pPr>
            <a:endParaRPr lang="en-GB" sz="1600" spc="-5" dirty="0">
              <a:solidFill>
                <a:srgbClr val="FFFFFF"/>
              </a:solidFill>
              <a:latin typeface="Arial Rounded MT"/>
              <a:cs typeface="Arial Rounded M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189607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 smtClean="0">
              <a:latin typeface="Arial"/>
              <a:cs typeface="Arial"/>
            </a:endParaRPr>
          </a:p>
          <a:p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5" name="object 7"/>
          <p:cNvSpPr txBox="1"/>
          <p:nvPr/>
        </p:nvSpPr>
        <p:spPr>
          <a:xfrm>
            <a:off x="444500" y="332656"/>
            <a:ext cx="48133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840864" algn="l"/>
                <a:tab pos="2932430" algn="l"/>
              </a:tabLst>
            </a:pPr>
            <a:r>
              <a:rPr lang="en-GB" sz="2000" b="1" dirty="0" smtClean="0">
                <a:solidFill>
                  <a:schemeClr val="bg1"/>
                </a:solidFill>
                <a:latin typeface="Hand Of Sean (Demo)"/>
                <a:cs typeface="Arial" panose="020B0604020202020204" pitchFamily="34" charset="0"/>
              </a:rPr>
              <a:t>Our Vision, Mission and Aims</a:t>
            </a:r>
            <a:endParaRPr sz="2000" b="1" dirty="0">
              <a:solidFill>
                <a:schemeClr val="bg1"/>
              </a:solidFill>
              <a:latin typeface="Hand Of Sean (Demo)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57200" y="692696"/>
            <a:ext cx="440283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02208" y="1009173"/>
            <a:ext cx="527790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Vision:</a:t>
            </a:r>
          </a:p>
          <a:p>
            <a:endParaRPr lang="en-GB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aspire to a society where all older people have the opportunity to live fulfilled lives</a:t>
            </a: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Mission:</a:t>
            </a:r>
          </a:p>
          <a:p>
            <a:endParaRPr lang="en-GB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do this by delivering services personalised to individual needs and </a:t>
            </a: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with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communities</a:t>
            </a: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Aims:</a:t>
            </a:r>
          </a:p>
          <a:p>
            <a:endParaRPr lang="en-GB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older people have access to safe, high quality care and support services</a:t>
            </a: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older people in our communities have access to social support, activity </a:t>
            </a: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opportunities.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the wellbeing of older people in our communities and help </a:t>
            </a: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alleviate loneliness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isolation</a:t>
            </a: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operate services sustainably and ethically to safeguard the charity’s legacy, </a:t>
            </a: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its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future.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635" y="-43415"/>
            <a:ext cx="3425366" cy="6901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6759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79544" y="-27384"/>
            <a:ext cx="9314229" cy="6984776"/>
          </a:xfrm>
          <a:prstGeom prst="rect">
            <a:avLst/>
          </a:prstGeom>
          <a:solidFill>
            <a:srgbClr val="DC00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bject 18"/>
          <p:cNvSpPr/>
          <p:nvPr/>
        </p:nvSpPr>
        <p:spPr>
          <a:xfrm>
            <a:off x="-129226" y="24822"/>
            <a:ext cx="9381746" cy="6957393"/>
          </a:xfrm>
          <a:custGeom>
            <a:avLst/>
            <a:gdLst/>
            <a:ahLst/>
            <a:cxnLst/>
            <a:rect l="l" t="t" r="r" b="b"/>
            <a:pathLst>
              <a:path w="9137650" h="6870065">
                <a:moveTo>
                  <a:pt x="0" y="6869645"/>
                </a:moveTo>
                <a:lnTo>
                  <a:pt x="9137650" y="6869645"/>
                </a:lnTo>
                <a:lnTo>
                  <a:pt x="9137650" y="0"/>
                </a:lnTo>
                <a:lnTo>
                  <a:pt x="0" y="0"/>
                </a:lnTo>
                <a:lnTo>
                  <a:pt x="0" y="6869645"/>
                </a:lnTo>
                <a:close/>
              </a:path>
            </a:pathLst>
          </a:custGeom>
          <a:ln w="6350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395535" y="404664"/>
            <a:ext cx="7158691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lvl="0">
              <a:tabLst>
                <a:tab pos="1840864" algn="l"/>
                <a:tab pos="2932430" algn="l"/>
              </a:tabLst>
            </a:pPr>
            <a:r>
              <a:rPr lang="en-GB" sz="2000" b="1" dirty="0">
                <a:solidFill>
                  <a:srgbClr val="FFFFFF"/>
                </a:solidFill>
                <a:latin typeface="Hand Of Sean (Demo)"/>
                <a:cs typeface="Arial" panose="020B0604020202020204" pitchFamily="34" charset="0"/>
              </a:rPr>
              <a:t>Older People Living in the UK</a:t>
            </a:r>
            <a:r>
              <a:rPr lang="en-GB" sz="2000" b="1" dirty="0">
                <a:solidFill>
                  <a:srgbClr val="2B2B2B"/>
                </a:solidFill>
                <a:latin typeface="Hand Of Sean (Demo)"/>
                <a:cs typeface="Arial" panose="020B0604020202020204" pitchFamily="34" charset="0"/>
              </a:rPr>
              <a:t/>
            </a:r>
            <a:br>
              <a:rPr lang="en-GB" sz="2000" b="1" dirty="0">
                <a:solidFill>
                  <a:srgbClr val="2B2B2B"/>
                </a:solidFill>
                <a:latin typeface="Hand Of Sean (Demo)"/>
                <a:cs typeface="Arial" panose="020B0604020202020204" pitchFamily="34" charset="0"/>
              </a:rPr>
            </a:br>
            <a:endParaRPr lang="en-GB" sz="2000" b="1" dirty="0">
              <a:solidFill>
                <a:srgbClr val="2B2B2B"/>
              </a:solidFill>
              <a:latin typeface="Hand Of Sean (Demo)"/>
              <a:cs typeface="Hand Of Sean (Demo)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95535" y="745477"/>
            <a:ext cx="445561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bject 9"/>
          <p:cNvSpPr txBox="1"/>
          <p:nvPr/>
        </p:nvSpPr>
        <p:spPr>
          <a:xfrm>
            <a:off x="391581" y="1061524"/>
            <a:ext cx="5040561" cy="48069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101600" indent="-285750">
              <a:lnSpc>
                <a:spcPct val="113999"/>
              </a:lnSpc>
              <a:buFont typeface="Arial" panose="020B0604020202020204" pitchFamily="34" charset="0"/>
              <a:buChar char="•"/>
            </a:pPr>
            <a:r>
              <a:rPr lang="en-GB" sz="1500" spc="-3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UK total population is 66 million</a:t>
            </a:r>
          </a:p>
          <a:p>
            <a:pPr marL="298450" marR="101600" indent="-285750">
              <a:lnSpc>
                <a:spcPct val="113999"/>
              </a:lnSpc>
              <a:buFont typeface="Arial" panose="020B0604020202020204" pitchFamily="34" charset="0"/>
              <a:buChar char="•"/>
            </a:pPr>
            <a:endParaRPr lang="en-GB" sz="800" spc="-3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101600" indent="-285750">
              <a:lnSpc>
                <a:spcPct val="113999"/>
              </a:lnSpc>
              <a:buFont typeface="Arial" panose="020B0604020202020204" pitchFamily="34" charset="0"/>
              <a:buChar char="•"/>
            </a:pPr>
            <a:r>
              <a:rPr lang="en-GB" sz="1500" spc="-3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 total population will increase to 70 Million + by 2026</a:t>
            </a:r>
          </a:p>
          <a:p>
            <a:pPr marL="298450" marR="101600" indent="-285750">
              <a:lnSpc>
                <a:spcPct val="113999"/>
              </a:lnSpc>
              <a:buFont typeface="Arial" panose="020B0604020202020204" pitchFamily="34" charset="0"/>
              <a:buChar char="•"/>
            </a:pPr>
            <a:endParaRPr lang="en-GB" sz="800" spc="-3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101600" indent="-285750">
              <a:lnSpc>
                <a:spcPct val="113999"/>
              </a:lnSpc>
              <a:buFont typeface="Arial" panose="020B0604020202020204" pitchFamily="34" charset="0"/>
              <a:buChar char="•"/>
            </a:pPr>
            <a:r>
              <a:rPr lang="en-GB" sz="1500" spc="-3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population of 65 year olds and over represents 17.8% of the current population</a:t>
            </a:r>
          </a:p>
          <a:p>
            <a:pPr marL="298450" marR="101600" indent="-285750">
              <a:lnSpc>
                <a:spcPct val="113999"/>
              </a:lnSpc>
              <a:buFont typeface="Arial" panose="020B0604020202020204" pitchFamily="34" charset="0"/>
              <a:buChar char="•"/>
            </a:pPr>
            <a:endParaRPr lang="en-GB" sz="800" spc="-3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101600" indent="-285750">
              <a:lnSpc>
                <a:spcPct val="113999"/>
              </a:lnSpc>
              <a:buFont typeface="Arial" panose="020B0604020202020204" pitchFamily="34" charset="0"/>
              <a:buChar char="•"/>
            </a:pPr>
            <a:r>
              <a:rPr lang="en-GB" sz="1500" spc="-3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2045 (28 years) older people will represent 24.6%  a quarter of the population</a:t>
            </a:r>
          </a:p>
          <a:p>
            <a:pPr marL="298450" marR="101600" indent="-285750">
              <a:lnSpc>
                <a:spcPct val="113999"/>
              </a:lnSpc>
              <a:buFont typeface="Arial" panose="020B0604020202020204" pitchFamily="34" charset="0"/>
              <a:buChar char="•"/>
            </a:pPr>
            <a:endParaRPr lang="en-GB" sz="800" spc="-3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101600" indent="-285750">
              <a:lnSpc>
                <a:spcPct val="113999"/>
              </a:lnSpc>
              <a:buFont typeface="Arial" panose="020B0604020202020204" pitchFamily="34" charset="0"/>
              <a:buChar char="•"/>
            </a:pPr>
            <a:r>
              <a:rPr lang="en-GB" sz="1500" spc="-3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people aged 100 or over in 2016 14,910</a:t>
            </a:r>
          </a:p>
          <a:p>
            <a:pPr marL="298450" marR="101600" indent="-285750">
              <a:lnSpc>
                <a:spcPct val="113999"/>
              </a:lnSpc>
              <a:buFont typeface="Arial" panose="020B0604020202020204" pitchFamily="34" charset="0"/>
              <a:buChar char="•"/>
            </a:pPr>
            <a:endParaRPr lang="en-GB" sz="800" spc="-3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101600" indent="-285750">
              <a:lnSpc>
                <a:spcPct val="113999"/>
              </a:lnSpc>
              <a:buFont typeface="Arial" panose="020B0604020202020204" pitchFamily="34" charset="0"/>
              <a:buChar char="•"/>
            </a:pPr>
            <a:r>
              <a:rPr lang="en-GB" sz="1500" spc="-3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in life expectancy is due to improved Healthcare</a:t>
            </a:r>
          </a:p>
          <a:p>
            <a:pPr marL="298450" marR="101600" indent="-285750">
              <a:lnSpc>
                <a:spcPct val="113999"/>
              </a:lnSpc>
              <a:buFont typeface="Arial" panose="020B0604020202020204" pitchFamily="34" charset="0"/>
              <a:buChar char="•"/>
            </a:pPr>
            <a:endParaRPr lang="en-GB" sz="800" spc="-3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101600" indent="-285750">
              <a:lnSpc>
                <a:spcPct val="113999"/>
              </a:lnSpc>
              <a:buFont typeface="Arial" panose="020B0604020202020204" pitchFamily="34" charset="0"/>
              <a:buChar char="•"/>
            </a:pPr>
            <a:r>
              <a:rPr lang="en-GB" sz="1500" spc="-3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1960 Baby Boomers and Echo of Baby Boomers in 2012 peaked at 813,000 - new births</a:t>
            </a:r>
          </a:p>
          <a:p>
            <a:pPr marL="298450" marR="101600" indent="-285750">
              <a:lnSpc>
                <a:spcPct val="113999"/>
              </a:lnSpc>
              <a:buFont typeface="Arial" panose="020B0604020202020204" pitchFamily="34" charset="0"/>
              <a:buChar char="•"/>
            </a:pPr>
            <a:endParaRPr lang="en-GB" sz="800" spc="-3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101600" indent="-285750">
              <a:lnSpc>
                <a:spcPct val="113999"/>
              </a:lnSpc>
              <a:buFont typeface="Arial" panose="020B0604020202020204" pitchFamily="34" charset="0"/>
              <a:buChar char="•"/>
            </a:pPr>
            <a:r>
              <a:rPr lang="en-GB" sz="1500" spc="-3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expectancy :</a:t>
            </a:r>
          </a:p>
          <a:p>
            <a:pPr marL="12700" marR="101600">
              <a:lnSpc>
                <a:spcPct val="113999"/>
              </a:lnSpc>
            </a:pPr>
            <a:r>
              <a:rPr lang="en-GB" sz="1500" spc="-3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Girls born in 2015 are expected to live 82.8 years</a:t>
            </a:r>
          </a:p>
          <a:p>
            <a:pPr marL="12700" marR="101600">
              <a:lnSpc>
                <a:spcPct val="113999"/>
              </a:lnSpc>
            </a:pPr>
            <a:r>
              <a:rPr lang="en-GB" sz="1500" spc="-3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Boys born in 2015 are expected to live 79.4 years</a:t>
            </a:r>
          </a:p>
          <a:p>
            <a:pPr marL="298450" marR="101600" indent="-285750">
              <a:lnSpc>
                <a:spcPct val="113999"/>
              </a:lnSpc>
              <a:buFont typeface="Arial" panose="020B0604020202020204" pitchFamily="34" charset="0"/>
              <a:buChar char="•"/>
            </a:pPr>
            <a:endParaRPr lang="en-GB" sz="800" spc="-3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101600" indent="-285750">
              <a:lnSpc>
                <a:spcPct val="113999"/>
              </a:lnSpc>
              <a:buFont typeface="Arial" panose="020B0604020202020204" pitchFamily="34" charset="0"/>
              <a:buChar char="•"/>
            </a:pPr>
            <a:r>
              <a:rPr lang="en-GB" sz="1500" spc="-3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Migration to UK in 2015 was 631,500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126" y="-21358"/>
            <a:ext cx="3677874" cy="697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6655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5C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7200" y="189607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 smtClean="0">
              <a:latin typeface="Arial"/>
              <a:cs typeface="Arial"/>
            </a:endParaRPr>
          </a:p>
          <a:p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332656"/>
            <a:ext cx="715869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lvl="0">
              <a:tabLst>
                <a:tab pos="1840864" algn="l"/>
                <a:tab pos="2932430" algn="l"/>
              </a:tabLst>
            </a:pPr>
            <a:r>
              <a:rPr lang="en-GB" sz="2000" b="1" dirty="0">
                <a:solidFill>
                  <a:srgbClr val="FFFFFF"/>
                </a:solidFill>
                <a:latin typeface="Hand Of Sean (Demo)"/>
                <a:cs typeface="Arial" panose="020B0604020202020204" pitchFamily="34" charset="0"/>
              </a:rPr>
              <a:t>Consequences of the UK ageing population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57200" y="692696"/>
            <a:ext cx="604323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bject 9"/>
          <p:cNvSpPr txBox="1"/>
          <p:nvPr/>
        </p:nvSpPr>
        <p:spPr>
          <a:xfrm>
            <a:off x="200566" y="908720"/>
            <a:ext cx="8530232" cy="40318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Older </a:t>
            </a:r>
            <a:r>
              <a:rPr lang="en-GB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over 65 are living longer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age population will be needed to support older pensioners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2016 it was estimated 308 people of pensionable age for every 1000 people of working age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Projections are this will increase by 19% (365) by 2037 for every 1000 people of working age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birth rates and higher life expectancy of older people from 2017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age population will decrease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Sustainability pressure on Social and Health Care Services including the Independent and Charitable </a:t>
            </a:r>
            <a:r>
              <a:rPr lang="en-GB" sz="1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 (Green Paper Summer 2018)</a:t>
            </a:r>
            <a:endParaRPr lang="en-GB"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Comorbidity of older people including Dementia type conditions 850K in 2017 (estimated to be 2 Million</a:t>
            </a:r>
          </a:p>
          <a:p>
            <a:pPr lvl="0"/>
            <a:r>
              <a:rPr lang="en-GB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by </a:t>
            </a:r>
            <a:r>
              <a:rPr lang="en-GB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2051)</a:t>
            </a:r>
          </a:p>
          <a:p>
            <a:pPr lvl="0"/>
            <a:endParaRPr lang="en-GB" sz="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 of professional cares and health professionals (GPs, DN, OTs plus others)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 of a care workers due to societies low value and pay rates of the sector workforce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 under pressure to reduce costs of Health and Social care to NHS and Local Authorities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438" y="4994427"/>
            <a:ext cx="2126469" cy="151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9983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672" y="-90177"/>
            <a:ext cx="9469558" cy="71161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" y="189607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 smtClean="0">
              <a:latin typeface="Arial"/>
              <a:cs typeface="Arial"/>
            </a:endParaRPr>
          </a:p>
          <a:p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6917948" y="-505715"/>
            <a:ext cx="166116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solidFill>
                  <a:srgbClr val="939598"/>
                </a:solidFill>
                <a:latin typeface="Arial Rounded MT"/>
                <a:cs typeface="Arial Rounded MT"/>
              </a:rPr>
              <a:t>Present</a:t>
            </a:r>
            <a:r>
              <a:rPr sz="1000" spc="15" dirty="0">
                <a:solidFill>
                  <a:srgbClr val="939598"/>
                </a:solidFill>
                <a:latin typeface="Arial Rounded MT"/>
                <a:cs typeface="Arial Rounded MT"/>
              </a:rPr>
              <a:t>a</a:t>
            </a:r>
            <a:r>
              <a:rPr sz="1000" dirty="0">
                <a:solidFill>
                  <a:srgbClr val="939598"/>
                </a:solidFill>
                <a:latin typeface="Arial Rounded MT"/>
                <a:cs typeface="Arial Rounded MT"/>
              </a:rPr>
              <a:t>tion Titl</a:t>
            </a:r>
            <a:r>
              <a:rPr sz="1000" spc="-30" dirty="0">
                <a:solidFill>
                  <a:srgbClr val="939598"/>
                </a:solidFill>
                <a:latin typeface="Arial Rounded MT"/>
                <a:cs typeface="Arial Rounded MT"/>
              </a:rPr>
              <a:t>e</a:t>
            </a:r>
            <a:r>
              <a:rPr sz="1000" dirty="0">
                <a:solidFill>
                  <a:srgbClr val="939598"/>
                </a:solidFill>
                <a:latin typeface="Arial Rounded MT"/>
                <a:cs typeface="Arial Rounded MT"/>
              </a:rPr>
              <a:t>, M</a:t>
            </a:r>
            <a:r>
              <a:rPr sz="1000" spc="-20" dirty="0">
                <a:solidFill>
                  <a:srgbClr val="939598"/>
                </a:solidFill>
                <a:latin typeface="Arial Rounded MT"/>
                <a:cs typeface="Arial Rounded MT"/>
              </a:rPr>
              <a:t>a</a:t>
            </a:r>
            <a:r>
              <a:rPr sz="1000" dirty="0">
                <a:solidFill>
                  <a:srgbClr val="939598"/>
                </a:solidFill>
                <a:latin typeface="Arial Rounded MT"/>
                <a:cs typeface="Arial Rounded MT"/>
              </a:rPr>
              <a:t>y 2015</a:t>
            </a:r>
            <a:endParaRPr sz="1000" dirty="0">
              <a:latin typeface="Arial Rounded MT"/>
              <a:cs typeface="Arial Rounded M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82654" y="836712"/>
            <a:ext cx="800577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82654" y="404664"/>
            <a:ext cx="8077778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1840864" algn="l"/>
                <a:tab pos="2932430" algn="l"/>
              </a:tabLst>
            </a:pPr>
            <a:r>
              <a:rPr lang="en-GB" sz="2000" b="1" spc="260" dirty="0" smtClean="0">
                <a:solidFill>
                  <a:schemeClr val="bg1"/>
                </a:solidFill>
                <a:latin typeface="Hand Of Sean (Demo)"/>
                <a:cs typeface="Arial" panose="020B0604020202020204" pitchFamily="34" charset="0"/>
              </a:rPr>
              <a:t>Skills for Care: Workforce Sector Report (2017) +</a:t>
            </a:r>
            <a:endParaRPr lang="en-GB" sz="2000" b="1" spc="260" dirty="0">
              <a:solidFill>
                <a:schemeClr val="bg1"/>
              </a:solidFill>
              <a:latin typeface="Hand Of Sean (Demo)"/>
              <a:cs typeface="Arial" panose="020B0604020202020204" pitchFamily="34" charset="0"/>
            </a:endParaRPr>
          </a:p>
        </p:txBody>
      </p:sp>
      <p:sp>
        <p:nvSpPr>
          <p:cNvPr id="12" name="object 9"/>
          <p:cNvSpPr txBox="1"/>
          <p:nvPr/>
        </p:nvSpPr>
        <p:spPr>
          <a:xfrm>
            <a:off x="69908" y="1278864"/>
            <a:ext cx="9182612" cy="58901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01600">
              <a:lnSpc>
                <a:spcPct val="113999"/>
              </a:lnSpc>
            </a:pPr>
            <a:endParaRPr lang="en-GB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101600" indent="-285750">
              <a:lnSpc>
                <a:spcPct val="113999"/>
              </a:lnSpc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Nationality of care workers 83% British, 7% EU (10% for FotE), 9% non EU.</a:t>
            </a:r>
          </a:p>
          <a:p>
            <a:pPr marL="12700" marR="101600">
              <a:lnSpc>
                <a:spcPct val="113999"/>
              </a:lnSpc>
            </a:pPr>
            <a:endParaRPr lang="en-GB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101600" indent="-285750">
              <a:lnSpc>
                <a:spcPct val="113999"/>
              </a:lnSpc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18% Male 82% Female</a:t>
            </a:r>
          </a:p>
          <a:p>
            <a:pPr marL="12700" marR="101600">
              <a:lnSpc>
                <a:spcPct val="113999"/>
              </a:lnSpc>
            </a:pPr>
            <a:endParaRPr lang="en-GB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101600" indent="-285750">
              <a:lnSpc>
                <a:spcPct val="113999"/>
              </a:lnSpc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1.58 million jobs across 40,000 plus care locations in the UK </a:t>
            </a:r>
          </a:p>
          <a:p>
            <a:pPr marL="298450" marR="101600" indent="-285750">
              <a:lnSpc>
                <a:spcPct val="113999"/>
              </a:lnSpc>
              <a:buFont typeface="Arial" panose="020B0604020202020204" pitchFamily="34" charset="0"/>
              <a:buChar char="•"/>
            </a:pPr>
            <a:endParaRPr lang="en-GB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101600">
              <a:lnSpc>
                <a:spcPct val="113999"/>
              </a:lnSpc>
            </a:pPr>
            <a:endParaRPr lang="en-GB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101600" indent="-285750">
              <a:lnSpc>
                <a:spcPct val="113999"/>
              </a:lnSpc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350,000 leaving their role per annum (turnover = 27.8%)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101600">
              <a:lnSpc>
                <a:spcPct val="113999"/>
              </a:lnSpc>
            </a:pPr>
            <a:endParaRPr lang="en-GB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101600" indent="-285750">
              <a:lnSpc>
                <a:spcPct val="113999"/>
              </a:lnSpc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90,000 vacancies at any one time for the sector</a:t>
            </a:r>
          </a:p>
          <a:p>
            <a:pPr marL="298450" marR="101600" indent="-285750">
              <a:lnSpc>
                <a:spcPct val="113999"/>
              </a:lnSpc>
              <a:buFont typeface="Arial" panose="020B0604020202020204" pitchFamily="34" charset="0"/>
              <a:buChar char="•"/>
            </a:pPr>
            <a:endParaRPr lang="en-GB" sz="1600" dirty="0" smtClean="0">
              <a:solidFill>
                <a:schemeClr val="bg1"/>
              </a:solidFill>
            </a:endParaRPr>
          </a:p>
          <a:p>
            <a:pPr marL="298450" marR="101600" indent="-285750">
              <a:lnSpc>
                <a:spcPct val="113999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Arial"/>
                <a:cs typeface="Arial"/>
              </a:rPr>
              <a:t>N</a:t>
            </a:r>
            <a:r>
              <a:rPr lang="en-GB" sz="1600" dirty="0" smtClean="0">
                <a:solidFill>
                  <a:schemeClr val="bg1"/>
                </a:solidFill>
                <a:latin typeface="Arial"/>
                <a:cs typeface="Arial"/>
              </a:rPr>
              <a:t>umber </a:t>
            </a:r>
            <a:r>
              <a:rPr lang="en-GB" sz="1600" dirty="0">
                <a:solidFill>
                  <a:schemeClr val="bg1"/>
                </a:solidFill>
                <a:latin typeface="Arial"/>
                <a:cs typeface="Arial"/>
              </a:rPr>
              <a:t>of </a:t>
            </a:r>
            <a:r>
              <a:rPr lang="en-GB" sz="1600" dirty="0" smtClean="0">
                <a:solidFill>
                  <a:schemeClr val="bg1"/>
                </a:solidFill>
                <a:latin typeface="Arial"/>
                <a:cs typeface="Arial"/>
              </a:rPr>
              <a:t>people </a:t>
            </a:r>
            <a:r>
              <a:rPr lang="en-GB" sz="1600" dirty="0">
                <a:solidFill>
                  <a:schemeClr val="bg1"/>
                </a:solidFill>
                <a:latin typeface="Arial"/>
                <a:cs typeface="Arial"/>
              </a:rPr>
              <a:t>applying to train as a </a:t>
            </a:r>
            <a:r>
              <a:rPr lang="en-GB" sz="1600" dirty="0" smtClean="0">
                <a:solidFill>
                  <a:schemeClr val="bg1"/>
                </a:solidFill>
                <a:latin typeface="Arial"/>
                <a:cs typeface="Arial"/>
              </a:rPr>
              <a:t>nurse has fallen for second Year </a:t>
            </a:r>
          </a:p>
          <a:p>
            <a:pPr marL="298450" marR="101600" indent="-285750">
              <a:lnSpc>
                <a:spcPct val="113999"/>
              </a:lnSpc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101600" indent="-285750">
              <a:lnSpc>
                <a:spcPct val="113999"/>
              </a:lnSpc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Nursing Degree applications have fallen by 23% (Nursing Times)  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101600" indent="-285750">
              <a:lnSpc>
                <a:spcPct val="113999"/>
              </a:lnSpc>
              <a:buFont typeface="Arial" panose="020B0604020202020204" pitchFamily="34" charset="0"/>
              <a:buChar char="•"/>
            </a:pPr>
            <a:endParaRPr lang="en-GB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101600" indent="-285750">
              <a:lnSpc>
                <a:spcPct val="113999"/>
              </a:lnSpc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 of workers aged 55 or over (305,000)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101600" indent="-285750">
              <a:lnSpc>
                <a:spcPct val="113999"/>
              </a:lnSpc>
              <a:buFont typeface="Arial" panose="020B0604020202020204" pitchFamily="34" charset="0"/>
              <a:buChar char="•"/>
            </a:pPr>
            <a:endParaRPr lang="en-GB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101600" indent="-285750">
              <a:lnSpc>
                <a:spcPct val="113999"/>
              </a:lnSpc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7% (95,000) workers from the EU</a:t>
            </a:r>
          </a:p>
          <a:p>
            <a:pPr marL="298450" marR="101600" indent="-285750">
              <a:lnSpc>
                <a:spcPct val="113999"/>
              </a:lnSpc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 worker (independent sector) median pay = £7.76 per hour</a:t>
            </a:r>
          </a:p>
          <a:p>
            <a:pPr marL="298450" marR="101600" indent="-285750">
              <a:lnSpc>
                <a:spcPct val="113999"/>
              </a:lnSpc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Projection growth of an additional 500,00 jobs by 2030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101600" indent="-285750">
              <a:lnSpc>
                <a:spcPct val="113999"/>
              </a:lnSpc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101600" indent="-285750">
              <a:lnSpc>
                <a:spcPct val="113999"/>
              </a:lnSpc>
              <a:buFont typeface="Arial" panose="020B0604020202020204" pitchFamily="34" charset="0"/>
              <a:buChar char="•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101600" indent="-285750">
              <a:lnSpc>
                <a:spcPct val="113999"/>
              </a:lnSpc>
              <a:buFont typeface="Arial" panose="020B0604020202020204" pitchFamily="34" charset="0"/>
              <a:buChar char="•"/>
            </a:pPr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101600">
              <a:lnSpc>
                <a:spcPct val="113999"/>
              </a:lnSpc>
            </a:pPr>
            <a:endParaRPr lang="en-GB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196752"/>
            <a:ext cx="1731414" cy="344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123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08504" y="-62651"/>
            <a:ext cx="9314229" cy="6984776"/>
          </a:xfrm>
          <a:prstGeom prst="rect">
            <a:avLst/>
          </a:prstGeom>
          <a:solidFill>
            <a:srgbClr val="DC00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bject 18"/>
          <p:cNvSpPr/>
          <p:nvPr/>
        </p:nvSpPr>
        <p:spPr>
          <a:xfrm>
            <a:off x="-144016" y="-1"/>
            <a:ext cx="9281666" cy="6957393"/>
          </a:xfrm>
          <a:custGeom>
            <a:avLst/>
            <a:gdLst/>
            <a:ahLst/>
            <a:cxnLst/>
            <a:rect l="l" t="t" r="r" b="b"/>
            <a:pathLst>
              <a:path w="9137650" h="6870065">
                <a:moveTo>
                  <a:pt x="0" y="6869645"/>
                </a:moveTo>
                <a:lnTo>
                  <a:pt x="9137650" y="6869645"/>
                </a:lnTo>
                <a:lnTo>
                  <a:pt x="9137650" y="0"/>
                </a:lnTo>
                <a:lnTo>
                  <a:pt x="0" y="0"/>
                </a:lnTo>
                <a:lnTo>
                  <a:pt x="0" y="6869645"/>
                </a:lnTo>
                <a:close/>
              </a:path>
            </a:pathLst>
          </a:custGeom>
          <a:ln w="6350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1" name="Straight Connector 10"/>
          <p:cNvCxnSpPr/>
          <p:nvPr/>
        </p:nvCxnSpPr>
        <p:spPr>
          <a:xfrm>
            <a:off x="459648" y="1606958"/>
            <a:ext cx="59766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41943" y="260648"/>
            <a:ext cx="8677181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1840864" algn="l"/>
                <a:tab pos="2932430" algn="l"/>
              </a:tabLst>
            </a:pPr>
            <a:r>
              <a:rPr lang="en-GB" sz="2000" b="1" spc="260" dirty="0" smtClean="0">
                <a:solidFill>
                  <a:schemeClr val="bg1"/>
                </a:solidFill>
                <a:latin typeface="Hand Of Sean (Demo)"/>
                <a:cs typeface="Arial" panose="020B0604020202020204" pitchFamily="34" charset="0"/>
              </a:rPr>
              <a:t>SCIE Research Project: </a:t>
            </a:r>
            <a:r>
              <a:rPr lang="en-GB" sz="2000" b="1" spc="260" dirty="0">
                <a:solidFill>
                  <a:schemeClr val="bg1"/>
                </a:solidFill>
                <a:latin typeface="Hand Of Sean (Demo)"/>
                <a:cs typeface="Arial" panose="020B0604020202020204" pitchFamily="34" charset="0"/>
              </a:rPr>
              <a:t>Reaching into </a:t>
            </a:r>
            <a:r>
              <a:rPr lang="en-GB" sz="2000" b="1" spc="260" dirty="0" smtClean="0">
                <a:solidFill>
                  <a:schemeClr val="bg1"/>
                </a:solidFill>
                <a:latin typeface="Hand Of Sean (Demo)"/>
                <a:cs typeface="Arial" panose="020B0604020202020204" pitchFamily="34" charset="0"/>
              </a:rPr>
              <a:t>communities</a:t>
            </a:r>
          </a:p>
          <a:p>
            <a:pPr marL="12700">
              <a:tabLst>
                <a:tab pos="1840864" algn="l"/>
                <a:tab pos="2932430" algn="l"/>
              </a:tabLst>
            </a:pPr>
            <a:r>
              <a:rPr lang="en-GB" sz="2000" b="1" spc="260" dirty="0" smtClean="0">
                <a:solidFill>
                  <a:schemeClr val="bg1"/>
                </a:solidFill>
                <a:latin typeface="Hand Of Sean (Demo)"/>
                <a:cs typeface="Arial" panose="020B0604020202020204" pitchFamily="34" charset="0"/>
              </a:rPr>
              <a:t>Timeline:</a:t>
            </a:r>
            <a:endParaRPr lang="en-GB" sz="2000" b="1" spc="260" dirty="0">
              <a:solidFill>
                <a:srgbClr val="522E91"/>
              </a:solidFill>
              <a:latin typeface="Hand Of Sean (Demo)"/>
              <a:cs typeface="Hand Of Sean (Demo)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9745" y="1628800"/>
            <a:ext cx="556040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spc="-35" dirty="0" smtClean="0">
                <a:solidFill>
                  <a:schemeClr val="bg1"/>
                </a:solidFill>
                <a:latin typeface="Arial Rounded MT"/>
              </a:rPr>
              <a:t>SCIE agreed to undertake a research project - (Jan 17)</a:t>
            </a:r>
          </a:p>
          <a:p>
            <a:endParaRPr lang="en-GB" sz="1600" spc="-35" dirty="0" smtClean="0">
              <a:solidFill>
                <a:schemeClr val="bg1"/>
              </a:solidFill>
              <a:latin typeface="Arial Rounded 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spc="-35" dirty="0" smtClean="0">
                <a:solidFill>
                  <a:schemeClr val="bg1"/>
                </a:solidFill>
                <a:latin typeface="Arial Rounded MT"/>
              </a:rPr>
              <a:t>Review Good Practice (Jan – Mar 17)</a:t>
            </a:r>
          </a:p>
          <a:p>
            <a:endParaRPr lang="en-GB" sz="1600" spc="-35" dirty="0" smtClean="0">
              <a:solidFill>
                <a:schemeClr val="bg1"/>
              </a:solidFill>
              <a:latin typeface="Arial Rounded 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spc="-35" dirty="0" smtClean="0">
                <a:solidFill>
                  <a:schemeClr val="bg1"/>
                </a:solidFill>
                <a:latin typeface="Arial Rounded MT"/>
              </a:rPr>
              <a:t>In depth Interviews with LA’s, CCGS, Service Managers and Commissioners (Jan –Feb 17)</a:t>
            </a:r>
          </a:p>
          <a:p>
            <a:endParaRPr lang="en-GB" sz="1600" spc="-35" dirty="0" smtClean="0">
              <a:solidFill>
                <a:schemeClr val="bg1"/>
              </a:solidFill>
              <a:latin typeface="Arial Rounded 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spc="-35" dirty="0" smtClean="0">
                <a:solidFill>
                  <a:schemeClr val="bg1"/>
                </a:solidFill>
                <a:latin typeface="Arial Rounded MT"/>
              </a:rPr>
              <a:t>Focus Group with Friends of the Elderly Service Users</a:t>
            </a:r>
          </a:p>
          <a:p>
            <a:r>
              <a:rPr lang="en-GB" sz="1600" spc="-35" dirty="0">
                <a:solidFill>
                  <a:schemeClr val="bg1"/>
                </a:solidFill>
                <a:latin typeface="Arial Rounded MT"/>
              </a:rPr>
              <a:t> </a:t>
            </a:r>
            <a:r>
              <a:rPr lang="en-GB" sz="1600" spc="-35" dirty="0" smtClean="0">
                <a:solidFill>
                  <a:schemeClr val="bg1"/>
                </a:solidFill>
                <a:latin typeface="Arial Rounded MT"/>
              </a:rPr>
              <a:t>    ( Feb 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spc="-35" dirty="0">
              <a:solidFill>
                <a:schemeClr val="bg1"/>
              </a:solidFill>
              <a:latin typeface="Arial Rounded 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spc="-35" dirty="0" smtClean="0">
                <a:solidFill>
                  <a:schemeClr val="bg1"/>
                </a:solidFill>
                <a:latin typeface="Arial Rounded MT"/>
                <a:cs typeface="Arial Rounded MT"/>
              </a:rPr>
              <a:t>Commence community asset mapping workshop</a:t>
            </a:r>
          </a:p>
          <a:p>
            <a:r>
              <a:rPr lang="en-GB" sz="1600" spc="-35" dirty="0">
                <a:solidFill>
                  <a:schemeClr val="bg1"/>
                </a:solidFill>
                <a:latin typeface="Arial Rounded MT"/>
                <a:cs typeface="Arial Rounded MT"/>
              </a:rPr>
              <a:t> </a:t>
            </a:r>
            <a:r>
              <a:rPr lang="en-GB" sz="1600" spc="-35" dirty="0" smtClean="0">
                <a:solidFill>
                  <a:schemeClr val="bg1"/>
                </a:solidFill>
                <a:latin typeface="Arial Rounded MT"/>
                <a:cs typeface="Arial Rounded MT"/>
              </a:rPr>
              <a:t>    ( Feb 17)</a:t>
            </a:r>
          </a:p>
          <a:p>
            <a:endParaRPr lang="en-GB" sz="1600" spc="-35" dirty="0">
              <a:solidFill>
                <a:schemeClr val="bg1"/>
              </a:solidFill>
              <a:latin typeface="Arial Rounded MT"/>
              <a:cs typeface="Arial Rounded 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spc="-35" dirty="0" smtClean="0">
                <a:solidFill>
                  <a:schemeClr val="bg1"/>
                </a:solidFill>
                <a:latin typeface="Arial Rounded MT"/>
                <a:cs typeface="Arial Rounded MT"/>
              </a:rPr>
              <a:t>Presentation to FotE Board of Trustees (Mar 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spc="-35" dirty="0">
              <a:solidFill>
                <a:schemeClr val="bg1"/>
              </a:solidFill>
              <a:latin typeface="Arial Rounded MT"/>
              <a:cs typeface="Arial Rounded 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spc="-35" dirty="0" smtClean="0">
                <a:solidFill>
                  <a:schemeClr val="bg1"/>
                </a:solidFill>
                <a:latin typeface="Arial Rounded MT"/>
                <a:cs typeface="Arial Rounded MT"/>
              </a:rPr>
              <a:t>Workshop for Service Mangers for pilot site Woking to discuss opportunities and challenges ( 8 Jun 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spc="-35" dirty="0">
              <a:solidFill>
                <a:schemeClr val="bg1"/>
              </a:solidFill>
              <a:latin typeface="Arial Rounded MT"/>
              <a:cs typeface="Arial Rounded 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spc="-35" dirty="0" smtClean="0">
                <a:solidFill>
                  <a:schemeClr val="bg1"/>
                </a:solidFill>
                <a:latin typeface="Arial Rounded MT"/>
                <a:cs typeface="Arial Rounded MT"/>
              </a:rPr>
              <a:t>Rollout of community mapping workshops to other sites (ongoing)</a:t>
            </a:r>
            <a:endParaRPr lang="en-GB" sz="1600" spc="-35" dirty="0">
              <a:solidFill>
                <a:schemeClr val="bg1"/>
              </a:solidFill>
              <a:latin typeface="Arial Rounded MT"/>
              <a:cs typeface="Arial Rounded 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spc="-35" dirty="0" smtClean="0">
              <a:latin typeface="Arial Rounded MT"/>
            </a:endParaRPr>
          </a:p>
          <a:p>
            <a:endParaRPr lang="en-GB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952" y="1916832"/>
            <a:ext cx="3507172" cy="4731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741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FOTE theme">
      <a:dk1>
        <a:srgbClr val="2B2B2B"/>
      </a:dk1>
      <a:lt1>
        <a:srgbClr val="FFFFFF"/>
      </a:lt1>
      <a:dk2>
        <a:srgbClr val="00829A"/>
      </a:dk2>
      <a:lt2>
        <a:srgbClr val="EEECE1"/>
      </a:lt2>
      <a:accent1>
        <a:srgbClr val="DC006B"/>
      </a:accent1>
      <a:accent2>
        <a:srgbClr val="00839E"/>
      </a:accent2>
      <a:accent3>
        <a:srgbClr val="512D91"/>
      </a:accent3>
      <a:accent4>
        <a:srgbClr val="B7BF11"/>
      </a:accent4>
      <a:accent5>
        <a:srgbClr val="4BACC6"/>
      </a:accent5>
      <a:accent6>
        <a:srgbClr val="F79646"/>
      </a:accent6>
      <a:hlink>
        <a:srgbClr val="00819A"/>
      </a:hlink>
      <a:folHlink>
        <a:srgbClr val="512E9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3744</TotalTime>
  <Words>2330</Words>
  <Application>Microsoft Macintosh PowerPoint</Application>
  <PresentationFormat>On-screen Show (4:3)</PresentationFormat>
  <Paragraphs>386</Paragraphs>
  <Slides>23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Richard Macintyre</dc:creator>
  <cp:lastModifiedBy>R</cp:lastModifiedBy>
  <cp:revision>224</cp:revision>
  <cp:lastPrinted>2017-10-20T11:20:59Z</cp:lastPrinted>
  <dcterms:created xsi:type="dcterms:W3CDTF">2017-06-30T09:30:08Z</dcterms:created>
  <dcterms:modified xsi:type="dcterms:W3CDTF">2018-02-23T09:20:05Z</dcterms:modified>
</cp:coreProperties>
</file>